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13"/>
  </p:notesMasterIdLst>
  <p:sldIdLst>
    <p:sldId id="256" r:id="rId5"/>
    <p:sldId id="264" r:id="rId6"/>
    <p:sldId id="273" r:id="rId7"/>
    <p:sldId id="267" r:id="rId8"/>
    <p:sldId id="275" r:id="rId9"/>
    <p:sldId id="265" r:id="rId10"/>
    <p:sldId id="276" r:id="rId11"/>
    <p:sldId id="258" r:id="rId12"/>
  </p:sldIdLst>
  <p:sldSz cx="9144000" cy="5143500" type="screen16x9"/>
  <p:notesSz cx="6858000" cy="9144000"/>
  <p:embeddedFontLst>
    <p:embeddedFont>
      <p:font typeface="Tahoma" panose="020B0604030504040204" pitchFamily="34" charset="0"/>
      <p:regular r:id="rId14"/>
      <p:bold r:id="rId15"/>
    </p:embeddedFont>
    <p:embeddedFont>
      <p:font typeface="ZF Prometo Light" panose="020B0404030203060203" pitchFamily="34" charset="0"/>
      <p:regular r:id="rId16"/>
    </p:embeddedFont>
    <p:embeddedFont>
      <p:font typeface="ZF Prometo Medium" panose="020B0704030203060203" pitchFamily="34" charset="0"/>
      <p:regular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86">
          <p15:clr>
            <a:srgbClr val="A4A3A4"/>
          </p15:clr>
        </p15:guide>
        <p15:guide id="2" orient="horz" pos="553">
          <p15:clr>
            <a:srgbClr val="A4A3A4"/>
          </p15:clr>
        </p15:guide>
        <p15:guide id="3" orient="horz" pos="1800">
          <p15:clr>
            <a:srgbClr val="A4A3A4"/>
          </p15:clr>
        </p15:guide>
        <p15:guide id="4" orient="horz" pos="2934">
          <p15:clr>
            <a:srgbClr val="A4A3A4"/>
          </p15:clr>
        </p15:guide>
        <p15:guide id="5" pos="2940">
          <p15:clr>
            <a:srgbClr val="A4A3A4"/>
          </p15:clr>
        </p15:guide>
        <p15:guide id="6" pos="2832">
          <p15:clr>
            <a:srgbClr val="A4A3A4"/>
          </p15:clr>
        </p15:guide>
        <p15:guide id="7" pos="5538">
          <p15:clr>
            <a:srgbClr val="A4A3A4"/>
          </p15:clr>
        </p15:guide>
        <p15:guide id="8" pos="23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h6W97cisbXk0y7sMjzA9/kaumpX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C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BB42BF-33D4-4382-AE1E-F4416C8CD7D7}" v="2" dt="2025-08-25T11:11:38.858"/>
  </p1510:revLst>
</p1510:revInfo>
</file>

<file path=ppt/tableStyles.xml><?xml version="1.0" encoding="utf-8"?>
<a:tblStyleLst xmlns:a="http://schemas.openxmlformats.org/drawingml/2006/main" def="{3E38944F-D451-44EB-A852-0614F0EBB1F8}">
  <a:tblStyle styleId="{3E38944F-D451-44EB-A852-0614F0EBB1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520" y="52"/>
      </p:cViewPr>
      <p:guideLst>
        <p:guide orient="horz" pos="1686"/>
        <p:guide orient="horz" pos="553"/>
        <p:guide orient="horz" pos="1800"/>
        <p:guide orient="horz" pos="2934"/>
        <p:guide pos="2940"/>
        <p:guide pos="2832"/>
        <p:guide pos="5538"/>
        <p:guide pos="234"/>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4" name="Google Shape;4;n"/>
          <p:cNvSpPr txBox="1">
            <a:spLocks noGrp="1"/>
          </p:cNvSpPr>
          <p:nvPr>
            <p:ph type="body" idx="1"/>
          </p:nvPr>
        </p:nvSpPr>
        <p:spPr>
          <a:xfrm>
            <a:off x="360000" y="3960000"/>
            <a:ext cx="6120000" cy="486000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SzPts val="1400"/>
              <a:buNone/>
              <a:defRPr sz="1000" b="0" i="0" u="none" strike="noStrike" cap="none">
                <a:solidFill>
                  <a:schemeClr val="dk1"/>
                </a:solidFill>
                <a:latin typeface="Tahoma"/>
                <a:ea typeface="Tahoma"/>
                <a:cs typeface="Tahoma"/>
                <a:sym typeface="Tahoma"/>
              </a:defRPr>
            </a:lvl1pPr>
            <a:lvl2pPr marL="914400" marR="0" lvl="1" indent="-292100" algn="l" rtl="0">
              <a:spcBef>
                <a:spcPts val="0"/>
              </a:spcBef>
              <a:spcAft>
                <a:spcPts val="0"/>
              </a:spcAft>
              <a:buClr>
                <a:schemeClr val="dk2"/>
              </a:buClr>
              <a:buSzPts val="1000"/>
              <a:buFont typeface="Tahoma"/>
              <a:buChar char="•"/>
              <a:defRPr sz="1000" b="0" i="0" u="none" strike="noStrike" cap="none">
                <a:solidFill>
                  <a:schemeClr val="dk1"/>
                </a:solidFill>
                <a:latin typeface="Tahoma"/>
                <a:ea typeface="Tahoma"/>
                <a:cs typeface="Tahoma"/>
                <a:sym typeface="Tahoma"/>
              </a:defRPr>
            </a:lvl2pPr>
            <a:lvl3pPr marL="1371600" marR="0" lvl="2" indent="-292100" algn="l" rtl="0">
              <a:spcBef>
                <a:spcPts val="0"/>
              </a:spcBef>
              <a:spcAft>
                <a:spcPts val="0"/>
              </a:spcAft>
              <a:buClr>
                <a:schemeClr val="dk2"/>
              </a:buClr>
              <a:buSzPts val="1000"/>
              <a:buFont typeface="Tahoma"/>
              <a:buChar char="•"/>
              <a:defRPr sz="1000" b="0" i="0" u="none" strike="noStrike" cap="none">
                <a:solidFill>
                  <a:schemeClr val="dk1"/>
                </a:solidFill>
                <a:latin typeface="Tahoma"/>
                <a:ea typeface="Tahoma"/>
                <a:cs typeface="Tahoma"/>
                <a:sym typeface="Tahoma"/>
              </a:defRPr>
            </a:lvl3pPr>
            <a:lvl4pPr marL="1828800" marR="0" lvl="3" indent="-292100" algn="l" rtl="0">
              <a:spcBef>
                <a:spcPts val="0"/>
              </a:spcBef>
              <a:spcAft>
                <a:spcPts val="0"/>
              </a:spcAft>
              <a:buClr>
                <a:schemeClr val="dk2"/>
              </a:buClr>
              <a:buSzPts val="1000"/>
              <a:buFont typeface="Tahoma"/>
              <a:buChar char="•"/>
              <a:defRPr sz="1000" b="0" i="0" u="none" strike="noStrike" cap="none">
                <a:solidFill>
                  <a:schemeClr val="dk1"/>
                </a:solidFill>
                <a:latin typeface="Tahoma"/>
                <a:ea typeface="Tahoma"/>
                <a:cs typeface="Tahoma"/>
                <a:sym typeface="Tahoma"/>
              </a:defRPr>
            </a:lvl4pPr>
            <a:lvl5pPr marL="2286000" marR="0" lvl="4" indent="-292100" algn="l" rtl="0">
              <a:spcBef>
                <a:spcPts val="0"/>
              </a:spcBef>
              <a:spcAft>
                <a:spcPts val="0"/>
              </a:spcAft>
              <a:buClr>
                <a:schemeClr val="dk2"/>
              </a:buClr>
              <a:buSzPts val="1000"/>
              <a:buFont typeface="Tahoma"/>
              <a:buChar char="•"/>
              <a:defRPr sz="1000" b="0" i="0" u="none" strike="noStrike" cap="none">
                <a:solidFill>
                  <a:schemeClr val="dk1"/>
                </a:solidFill>
                <a:latin typeface="Tahoma"/>
                <a:ea typeface="Tahoma"/>
                <a:cs typeface="Tahoma"/>
                <a:sym typeface="Tahoma"/>
              </a:defRPr>
            </a:lvl5pPr>
            <a:lvl6pPr marL="2743200" marR="0" lvl="5" indent="-228600" algn="l" rtl="0">
              <a:spcBef>
                <a:spcPts val="0"/>
              </a:spcBef>
              <a:spcAft>
                <a:spcPts val="0"/>
              </a:spcAft>
              <a:buSzPts val="1400"/>
              <a:buNone/>
              <a:defRPr sz="1200" b="0" i="0" u="none" strike="noStrike" cap="none">
                <a:solidFill>
                  <a:schemeClr val="dk1"/>
                </a:solidFill>
                <a:latin typeface="Tahoma"/>
                <a:ea typeface="Tahoma"/>
                <a:cs typeface="Tahoma"/>
                <a:sym typeface="Tahoma"/>
              </a:defRPr>
            </a:lvl6pPr>
            <a:lvl7pPr marL="3200400" marR="0" lvl="6" indent="-228600" algn="l" rtl="0">
              <a:spcBef>
                <a:spcPts val="0"/>
              </a:spcBef>
              <a:spcAft>
                <a:spcPts val="0"/>
              </a:spcAft>
              <a:buSzPts val="1400"/>
              <a:buNone/>
              <a:defRPr sz="1200" b="0" i="0" u="none" strike="noStrike" cap="none">
                <a:solidFill>
                  <a:schemeClr val="dk1"/>
                </a:solidFill>
                <a:latin typeface="Tahoma"/>
                <a:ea typeface="Tahoma"/>
                <a:cs typeface="Tahoma"/>
                <a:sym typeface="Tahoma"/>
              </a:defRPr>
            </a:lvl7pPr>
            <a:lvl8pPr marL="3657600" marR="0" lvl="7" indent="-228600" algn="l" rtl="0">
              <a:spcBef>
                <a:spcPts val="0"/>
              </a:spcBef>
              <a:spcAft>
                <a:spcPts val="0"/>
              </a:spcAft>
              <a:buSzPts val="1400"/>
              <a:buNone/>
              <a:defRPr sz="1200" b="0" i="0" u="none" strike="noStrike" cap="none">
                <a:solidFill>
                  <a:schemeClr val="dk1"/>
                </a:solidFill>
                <a:latin typeface="Tahoma"/>
                <a:ea typeface="Tahoma"/>
                <a:cs typeface="Tahoma"/>
                <a:sym typeface="Tahoma"/>
              </a:defRPr>
            </a:lvl8pPr>
            <a:lvl9pPr marL="4114800" marR="0" lvl="8" indent="-228600" algn="l" rtl="0">
              <a:spcBef>
                <a:spcPts val="0"/>
              </a:spcBef>
              <a:spcAft>
                <a:spcPts val="0"/>
              </a:spcAft>
              <a:buSzPts val="1400"/>
              <a:buNone/>
              <a:defRPr sz="1200" b="0" i="0" u="none" strike="noStrike" cap="none">
                <a:solidFill>
                  <a:schemeClr val="dk1"/>
                </a:solidFill>
                <a:latin typeface="Tahoma"/>
                <a:ea typeface="Tahoma"/>
                <a:cs typeface="Tahoma"/>
                <a:sym typeface="Tahoma"/>
              </a:defRPr>
            </a:lvl9pPr>
          </a:lstStyle>
          <a:p>
            <a:endParaRPr/>
          </a:p>
        </p:txBody>
      </p:sp>
      <p:sp>
        <p:nvSpPr>
          <p:cNvPr id="5" name="Google Shape;5;n"/>
          <p:cNvSpPr txBox="1">
            <a:spLocks noGrp="1"/>
          </p:cNvSpPr>
          <p:nvPr>
            <p:ph type="sldNum" idx="12"/>
          </p:nvPr>
        </p:nvSpPr>
        <p:spPr>
          <a:xfrm>
            <a:off x="3884613" y="8887522"/>
            <a:ext cx="2971800" cy="2520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de-DE" sz="1000" b="0" i="0" u="none" strike="noStrike" cap="none">
                <a:solidFill>
                  <a:schemeClr val="dk1"/>
                </a:solidFill>
                <a:latin typeface="Tahoma"/>
                <a:ea typeface="Tahoma"/>
                <a:cs typeface="Tahoma"/>
                <a:sym typeface="Tahoma"/>
              </a:rPr>
              <a:t>‹nº›</a:t>
            </a:fld>
            <a:endParaRPr sz="1000" b="0" i="0" u="none" strike="noStrike" cap="none">
              <a:solidFill>
                <a:schemeClr val="dk1"/>
              </a:solidFill>
              <a:latin typeface="Tahoma"/>
              <a:ea typeface="Tahoma"/>
              <a:cs typeface="Tahoma"/>
              <a:sym typeface="Tahoma"/>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
        <p:cNvGrpSpPr/>
        <p:nvPr/>
      </p:nvGrpSpPr>
      <p:grpSpPr>
        <a:xfrm>
          <a:off x="0" y="0"/>
          <a:ext cx="0" cy="0"/>
          <a:chOff x="0" y="0"/>
          <a:chExt cx="0" cy="0"/>
        </a:xfrm>
      </p:grpSpPr>
      <p:sp>
        <p:nvSpPr>
          <p:cNvPr id="9" name="Google Shape;9;p1:notes"/>
          <p:cNvSpPr txBox="1">
            <a:spLocks noGrp="1"/>
          </p:cNvSpPr>
          <p:nvPr>
            <p:ph type="sldNum" idx="12"/>
          </p:nvPr>
        </p:nvSpPr>
        <p:spPr>
          <a:xfrm>
            <a:off x="3884613" y="8887522"/>
            <a:ext cx="2971800" cy="2520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a:t>
            </a:fld>
            <a:endParaRPr/>
          </a:p>
        </p:txBody>
      </p:sp>
      <p:sp>
        <p:nvSpPr>
          <p:cNvPr id="10" name="Google Shape;10;p1: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11" name="Google Shape;11;p1:notes"/>
          <p:cNvSpPr txBox="1">
            <a:spLocks noGrp="1"/>
          </p:cNvSpPr>
          <p:nvPr>
            <p:ph type="body" idx="1"/>
          </p:nvPr>
        </p:nvSpPr>
        <p:spPr>
          <a:xfrm>
            <a:off x="360000" y="3960000"/>
            <a:ext cx="6120000" cy="486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Google Shape;18;p2:notes"/>
          <p:cNvSpPr txBox="1">
            <a:spLocks noGrp="1"/>
          </p:cNvSpPr>
          <p:nvPr>
            <p:ph type="body" idx="1"/>
          </p:nvPr>
        </p:nvSpPr>
        <p:spPr>
          <a:xfrm>
            <a:off x="360000" y="3960000"/>
            <a:ext cx="6120000" cy="48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9" name="Google Shape;19;p2: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Google Shape;18;p2:notes"/>
          <p:cNvSpPr txBox="1">
            <a:spLocks noGrp="1"/>
          </p:cNvSpPr>
          <p:nvPr>
            <p:ph type="body" idx="1"/>
          </p:nvPr>
        </p:nvSpPr>
        <p:spPr>
          <a:xfrm>
            <a:off x="360000" y="3960000"/>
            <a:ext cx="6120000" cy="48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9" name="Google Shape;19;p2: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9458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Google Shape;18;p2:notes"/>
          <p:cNvSpPr txBox="1">
            <a:spLocks noGrp="1"/>
          </p:cNvSpPr>
          <p:nvPr>
            <p:ph type="body" idx="1"/>
          </p:nvPr>
        </p:nvSpPr>
        <p:spPr>
          <a:xfrm>
            <a:off x="360000" y="3960000"/>
            <a:ext cx="6120000" cy="48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9" name="Google Shape;19;p2: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9458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Google Shape;18;p2:notes"/>
          <p:cNvSpPr txBox="1">
            <a:spLocks noGrp="1"/>
          </p:cNvSpPr>
          <p:nvPr>
            <p:ph type="body" idx="1"/>
          </p:nvPr>
        </p:nvSpPr>
        <p:spPr>
          <a:xfrm>
            <a:off x="360000" y="3960000"/>
            <a:ext cx="6120000" cy="48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9" name="Google Shape;19;p2: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9458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Google Shape;18;p2:notes"/>
          <p:cNvSpPr txBox="1">
            <a:spLocks noGrp="1"/>
          </p:cNvSpPr>
          <p:nvPr>
            <p:ph type="body" idx="1"/>
          </p:nvPr>
        </p:nvSpPr>
        <p:spPr>
          <a:xfrm>
            <a:off x="360000" y="3960000"/>
            <a:ext cx="6120000" cy="48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9" name="Google Shape;19;p2: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8287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Google Shape;18;p2:notes"/>
          <p:cNvSpPr txBox="1">
            <a:spLocks noGrp="1"/>
          </p:cNvSpPr>
          <p:nvPr>
            <p:ph type="body" idx="1"/>
          </p:nvPr>
        </p:nvSpPr>
        <p:spPr>
          <a:xfrm>
            <a:off x="360000" y="3960000"/>
            <a:ext cx="6120000" cy="48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9" name="Google Shape;19;p2: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8287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3:notes"/>
          <p:cNvSpPr txBox="1">
            <a:spLocks noGrp="1"/>
          </p:cNvSpPr>
          <p:nvPr>
            <p:ph type="body" idx="1"/>
          </p:nvPr>
        </p:nvSpPr>
        <p:spPr>
          <a:xfrm>
            <a:off x="360000" y="3960000"/>
            <a:ext cx="6120000" cy="48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30" name="Google Shape;30;p3:notes"/>
          <p:cNvSpPr>
            <a:spLocks noGrp="1" noRot="1" noChangeAspect="1"/>
          </p:cNvSpPr>
          <p:nvPr>
            <p:ph type="sldImg" idx="2"/>
          </p:nvPr>
        </p:nvSpPr>
        <p:spPr>
          <a:xfrm>
            <a:off x="360363" y="360363"/>
            <a:ext cx="6119812"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7"/>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
        <p:cNvGrpSpPr/>
        <p:nvPr/>
      </p:nvGrpSpPr>
      <p:grpSpPr>
        <a:xfrm>
          <a:off x="0" y="0"/>
          <a:ext cx="0" cy="0"/>
          <a:chOff x="0" y="0"/>
          <a:chExt cx="0" cy="0"/>
        </a:xfrm>
      </p:grpSpPr>
      <p:pic>
        <p:nvPicPr>
          <p:cNvPr id="5" name="Imagem 4" descr="Logotipo&#10;&#10;Descrição gerada automaticamente">
            <a:extLst>
              <a:ext uri="{FF2B5EF4-FFF2-40B4-BE49-F238E27FC236}">
                <a16:creationId xmlns:a16="http://schemas.microsoft.com/office/drawing/2014/main" id="{75486A92-BDAC-EB75-A533-F1CEF6FD70B6}"/>
              </a:ext>
            </a:extLst>
          </p:cNvPr>
          <p:cNvPicPr>
            <a:picLocks noChangeAspect="1"/>
          </p:cNvPicPr>
          <p:nvPr/>
        </p:nvPicPr>
        <p:blipFill>
          <a:blip r:embed="rId3"/>
          <a:stretch>
            <a:fillRect/>
          </a:stretch>
        </p:blipFill>
        <p:spPr>
          <a:xfrm>
            <a:off x="7676707" y="267196"/>
            <a:ext cx="1117759" cy="610692"/>
          </a:xfrm>
          <a:prstGeom prst="rect">
            <a:avLst/>
          </a:prstGeom>
        </p:spPr>
      </p:pic>
      <p:sp>
        <p:nvSpPr>
          <p:cNvPr id="3" name="Retângulo 2">
            <a:extLst>
              <a:ext uri="{FF2B5EF4-FFF2-40B4-BE49-F238E27FC236}">
                <a16:creationId xmlns:a16="http://schemas.microsoft.com/office/drawing/2014/main" id="{3303867D-0654-58D3-D8FB-A9129A206DF4}"/>
              </a:ext>
            </a:extLst>
          </p:cNvPr>
          <p:cNvSpPr/>
          <p:nvPr/>
        </p:nvSpPr>
        <p:spPr>
          <a:xfrm>
            <a:off x="0" y="1187637"/>
            <a:ext cx="9144000" cy="2768223"/>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3" name="Google Shape;13;p1"/>
          <p:cNvPicPr preferRelativeResize="0"/>
          <p:nvPr/>
        </p:nvPicPr>
        <p:blipFill rotWithShape="1">
          <a:blip r:embed="rId4">
            <a:alphaModFix/>
          </a:blip>
          <a:srcRect/>
          <a:stretch/>
        </p:blipFill>
        <p:spPr>
          <a:xfrm>
            <a:off x="3382688" y="4349235"/>
            <a:ext cx="2378624" cy="468971"/>
          </a:xfrm>
          <a:prstGeom prst="rect">
            <a:avLst/>
          </a:prstGeom>
          <a:noFill/>
          <a:ln>
            <a:noFill/>
          </a:ln>
        </p:spPr>
      </p:pic>
      <p:sp>
        <p:nvSpPr>
          <p:cNvPr id="14" name="Google Shape;14;p1"/>
          <p:cNvSpPr txBox="1"/>
          <p:nvPr/>
        </p:nvSpPr>
        <p:spPr>
          <a:xfrm>
            <a:off x="371475" y="508556"/>
            <a:ext cx="7239358" cy="27699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B4E99"/>
              </a:buClr>
              <a:buSzPts val="2400"/>
              <a:buFont typeface="Arial"/>
              <a:buNone/>
            </a:pPr>
            <a:r>
              <a:rPr lang="de-DE" sz="1800">
                <a:solidFill>
                  <a:srgbClr val="005CA9"/>
                </a:solidFill>
                <a:latin typeface="ZF Prometo Medium" panose="020B0704030203060203" pitchFamily="34" charset="0"/>
              </a:rPr>
              <a:t>SUBSTITUIÇÃO DE CÓDIGO KIT DE EMBREAGEM</a:t>
            </a:r>
          </a:p>
        </p:txBody>
      </p:sp>
      <p:sp>
        <p:nvSpPr>
          <p:cNvPr id="2" name="CaixaDeTexto 1">
            <a:extLst>
              <a:ext uri="{FF2B5EF4-FFF2-40B4-BE49-F238E27FC236}">
                <a16:creationId xmlns:a16="http://schemas.microsoft.com/office/drawing/2014/main" id="{B5A22D13-51A8-00AF-991A-44D32B0151E3}"/>
              </a:ext>
            </a:extLst>
          </p:cNvPr>
          <p:cNvSpPr txBox="1"/>
          <p:nvPr/>
        </p:nvSpPr>
        <p:spPr>
          <a:xfrm>
            <a:off x="7920530" y="3759434"/>
            <a:ext cx="1742090" cy="230832"/>
          </a:xfrm>
          <a:prstGeom prst="rect">
            <a:avLst/>
          </a:prstGeom>
          <a:noFill/>
        </p:spPr>
        <p:txBody>
          <a:bodyPr wrap="square" rtlCol="0">
            <a:spAutoFit/>
          </a:bodyPr>
          <a:lstStyle/>
          <a:p>
            <a:r>
              <a:rPr lang="pt-BR" sz="900">
                <a:solidFill>
                  <a:schemeClr val="bg1"/>
                </a:solidFill>
                <a:latin typeface="ZF Prometo Light" panose="020B0404030203060203" pitchFamily="34" charset="0"/>
              </a:rPr>
              <a:t>*Imagem Ilustrativa</a:t>
            </a:r>
          </a:p>
        </p:txBody>
      </p:sp>
      <p:sp>
        <p:nvSpPr>
          <p:cNvPr id="11" name="CaixaDeTexto 10">
            <a:extLst>
              <a:ext uri="{FF2B5EF4-FFF2-40B4-BE49-F238E27FC236}">
                <a16:creationId xmlns:a16="http://schemas.microsoft.com/office/drawing/2014/main" id="{32CA95DA-E442-1D11-A7A6-DA1ED697B2D5}"/>
              </a:ext>
            </a:extLst>
          </p:cNvPr>
          <p:cNvSpPr txBox="1"/>
          <p:nvPr/>
        </p:nvSpPr>
        <p:spPr>
          <a:xfrm>
            <a:off x="8165523" y="4890244"/>
            <a:ext cx="4831772" cy="215444"/>
          </a:xfrm>
          <a:prstGeom prst="rect">
            <a:avLst/>
          </a:prstGeom>
          <a:noFill/>
        </p:spPr>
        <p:txBody>
          <a:bodyPr wrap="square">
            <a:spAutoFit/>
          </a:bodyPr>
          <a:lstStyle/>
          <a:p>
            <a:r>
              <a:rPr lang="de-DE" sz="800">
                <a:solidFill>
                  <a:srgbClr val="005CA9"/>
                </a:solidFill>
                <a:latin typeface="ZF Prometo Medium" panose="020B0704030203060203" pitchFamily="34" charset="0"/>
              </a:rPr>
              <a:t>09/04/2025</a:t>
            </a:r>
            <a:endParaRPr lang="pt-BR" sz="800"/>
          </a:p>
        </p:txBody>
      </p:sp>
      <p:pic>
        <p:nvPicPr>
          <p:cNvPr id="6" name="Imagem 5" descr="Relógio de ponteiros&#10;&#10;O conteúdo gerado por IA pode estar incorreto.">
            <a:extLst>
              <a:ext uri="{FF2B5EF4-FFF2-40B4-BE49-F238E27FC236}">
                <a16:creationId xmlns:a16="http://schemas.microsoft.com/office/drawing/2014/main" id="{88E8C38B-127F-B43B-2D4F-F3DD0046B791}"/>
              </a:ext>
            </a:extLst>
          </p:cNvPr>
          <p:cNvPicPr>
            <a:picLocks noChangeAspect="1"/>
          </p:cNvPicPr>
          <p:nvPr/>
        </p:nvPicPr>
        <p:blipFill>
          <a:blip r:embed="rId5"/>
          <a:stretch>
            <a:fillRect/>
          </a:stretch>
        </p:blipFill>
        <p:spPr>
          <a:xfrm>
            <a:off x="6175849" y="1305806"/>
            <a:ext cx="3001715" cy="225258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3" name="Retângulo 2">
            <a:extLst>
              <a:ext uri="{FF2B5EF4-FFF2-40B4-BE49-F238E27FC236}">
                <a16:creationId xmlns:a16="http://schemas.microsoft.com/office/drawing/2014/main" id="{52973470-88BB-06FB-62F9-272958D12E5F}"/>
              </a:ext>
            </a:extLst>
          </p:cNvPr>
          <p:cNvSpPr/>
          <p:nvPr/>
        </p:nvSpPr>
        <p:spPr>
          <a:xfrm>
            <a:off x="0" y="4657725"/>
            <a:ext cx="9144000" cy="483549"/>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Google Shape;23;p2"/>
          <p:cNvSpPr txBox="1"/>
          <p:nvPr/>
        </p:nvSpPr>
        <p:spPr>
          <a:xfrm>
            <a:off x="43787" y="-11518"/>
            <a:ext cx="7902447" cy="31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000" dirty="0">
                <a:latin typeface="ZF Prometo Light" panose="020B0404030203060203" pitchFamily="34" charset="0"/>
                <a:ea typeface="Montserrat"/>
                <a:cs typeface="Montserrat"/>
                <a:sym typeface="Montserrat"/>
              </a:rPr>
              <a:t>A ZF comunica a comunização/substituição de códigos de novos kits de embreagem para comercialização:</a:t>
            </a:r>
          </a:p>
        </p:txBody>
      </p:sp>
      <p:sp>
        <p:nvSpPr>
          <p:cNvPr id="24" name="Google Shape;24;p2"/>
          <p:cNvSpPr txBox="1"/>
          <p:nvPr/>
        </p:nvSpPr>
        <p:spPr>
          <a:xfrm>
            <a:off x="625708" y="312867"/>
            <a:ext cx="2321454" cy="1693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de-DE" sz="900">
                <a:latin typeface="ZF Prometo Medium" panose="020B0704030203060203" pitchFamily="34" charset="0"/>
                <a:ea typeface="Montserrat"/>
                <a:cs typeface="Montserrat"/>
                <a:sym typeface="Montserrat"/>
              </a:rPr>
              <a:t>DADOS DO PRODUTO</a:t>
            </a:r>
            <a:endParaRPr sz="900">
              <a:latin typeface="ZF Prometo Medium" panose="020B0704030203060203" pitchFamily="34" charset="0"/>
              <a:ea typeface="Montserrat"/>
              <a:cs typeface="Montserrat"/>
              <a:sym typeface="Montserrat"/>
            </a:endParaRPr>
          </a:p>
        </p:txBody>
      </p:sp>
      <p:sp>
        <p:nvSpPr>
          <p:cNvPr id="2" name="CaixaDeTexto 1">
            <a:extLst>
              <a:ext uri="{FF2B5EF4-FFF2-40B4-BE49-F238E27FC236}">
                <a16:creationId xmlns:a16="http://schemas.microsoft.com/office/drawing/2014/main" id="{B605C3CF-9277-C601-4530-24A540A67BF9}"/>
              </a:ext>
            </a:extLst>
          </p:cNvPr>
          <p:cNvSpPr txBox="1"/>
          <p:nvPr/>
        </p:nvSpPr>
        <p:spPr>
          <a:xfrm>
            <a:off x="6868972" y="4609253"/>
            <a:ext cx="2326234" cy="584775"/>
          </a:xfrm>
          <a:prstGeom prst="rect">
            <a:avLst/>
          </a:prstGeom>
          <a:noFill/>
        </p:spPr>
        <p:txBody>
          <a:bodyPr wrap="square" rtlCol="0">
            <a:spAutoFit/>
          </a:bodyPr>
          <a:lstStyle/>
          <a:p>
            <a:r>
              <a:rPr lang="pt-BR" sz="800">
                <a:solidFill>
                  <a:schemeClr val="bg1"/>
                </a:solidFill>
                <a:latin typeface="ZF Prometo Light" panose="020B0404030203060203" pitchFamily="34" charset="0"/>
              </a:rPr>
              <a:t>ZF Aftermarket</a:t>
            </a:r>
          </a:p>
          <a:p>
            <a:r>
              <a:rPr lang="pt-BR" sz="800">
                <a:solidFill>
                  <a:schemeClr val="bg1"/>
                </a:solidFill>
                <a:latin typeface="ZF Prometo Light" panose="020B0404030203060203" pitchFamily="34" charset="0"/>
              </a:rPr>
              <a:t>Rodovia Senador José Ermírio de Moraes, s/nº, KM 11 – Itu – SP – CEP 13314-012</a:t>
            </a:r>
          </a:p>
          <a:p>
            <a:r>
              <a:rPr lang="pt-BR" sz="800">
                <a:solidFill>
                  <a:schemeClr val="bg1"/>
                </a:solidFill>
                <a:latin typeface="ZF Prometo Light" panose="020B0404030203060203" pitchFamily="34" charset="0"/>
              </a:rPr>
              <a:t>Central de Atendimento </a:t>
            </a:r>
            <a:r>
              <a:rPr lang="pt-BR" sz="800" b="0" i="0">
                <a:solidFill>
                  <a:schemeClr val="bg1"/>
                </a:solidFill>
                <a:effectLst/>
                <a:latin typeface="ZF Prometo Light" panose="020B0404030203060203" pitchFamily="34" charset="0"/>
              </a:rPr>
              <a:t>0800 011 1100</a:t>
            </a:r>
            <a:endParaRPr lang="pt-BR" sz="800">
              <a:solidFill>
                <a:schemeClr val="bg1"/>
              </a:solidFill>
              <a:latin typeface="ZF Prometo Light" panose="020B0404030203060203" pitchFamily="34" charset="0"/>
            </a:endParaRPr>
          </a:p>
        </p:txBody>
      </p:sp>
      <p:sp>
        <p:nvSpPr>
          <p:cNvPr id="7" name="Retângulo 6">
            <a:extLst>
              <a:ext uri="{FF2B5EF4-FFF2-40B4-BE49-F238E27FC236}">
                <a16:creationId xmlns:a16="http://schemas.microsoft.com/office/drawing/2014/main" id="{1B254762-EE12-395F-9A65-119329E3FF23}"/>
              </a:ext>
            </a:extLst>
          </p:cNvPr>
          <p:cNvSpPr/>
          <p:nvPr/>
        </p:nvSpPr>
        <p:spPr>
          <a:xfrm>
            <a:off x="347169" y="1259924"/>
            <a:ext cx="829501"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3400 000 705</a:t>
            </a:r>
          </a:p>
          <a:p>
            <a:pPr algn="ctr"/>
            <a:r>
              <a:rPr lang="pt-BR" sz="600"/>
              <a:t>(6145)</a:t>
            </a:r>
          </a:p>
        </p:txBody>
      </p:sp>
      <p:sp>
        <p:nvSpPr>
          <p:cNvPr id="8" name="Retângulo 7">
            <a:extLst>
              <a:ext uri="{FF2B5EF4-FFF2-40B4-BE49-F238E27FC236}">
                <a16:creationId xmlns:a16="http://schemas.microsoft.com/office/drawing/2014/main" id="{C8B9A77A-599E-3AE0-D4C5-3B3110ACDC7F}"/>
              </a:ext>
            </a:extLst>
          </p:cNvPr>
          <p:cNvSpPr/>
          <p:nvPr/>
        </p:nvSpPr>
        <p:spPr>
          <a:xfrm>
            <a:off x="347168" y="945900"/>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3000 000 172</a:t>
            </a:r>
          </a:p>
          <a:p>
            <a:pPr algn="ctr"/>
            <a:r>
              <a:rPr lang="pt-BR" sz="600"/>
              <a:t>(6143)</a:t>
            </a:r>
          </a:p>
        </p:txBody>
      </p:sp>
      <p:sp>
        <p:nvSpPr>
          <p:cNvPr id="9" name="Retângulo 8">
            <a:extLst>
              <a:ext uri="{FF2B5EF4-FFF2-40B4-BE49-F238E27FC236}">
                <a16:creationId xmlns:a16="http://schemas.microsoft.com/office/drawing/2014/main" id="{54B5784F-6D07-89FD-E697-1A90E90AB21D}"/>
              </a:ext>
            </a:extLst>
          </p:cNvPr>
          <p:cNvSpPr/>
          <p:nvPr/>
        </p:nvSpPr>
        <p:spPr>
          <a:xfrm>
            <a:off x="1506115" y="1100872"/>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3400 001 708</a:t>
            </a:r>
          </a:p>
        </p:txBody>
      </p:sp>
      <p:cxnSp>
        <p:nvCxnSpPr>
          <p:cNvPr id="26" name="Conector reto 25">
            <a:extLst>
              <a:ext uri="{FF2B5EF4-FFF2-40B4-BE49-F238E27FC236}">
                <a16:creationId xmlns:a16="http://schemas.microsoft.com/office/drawing/2014/main" id="{671EBE28-B85E-2BDC-DFC2-CE4F97D47650}"/>
              </a:ext>
            </a:extLst>
          </p:cNvPr>
          <p:cNvCxnSpPr>
            <a:stCxn id="8" idx="3"/>
          </p:cNvCxnSpPr>
          <p:nvPr/>
        </p:nvCxnSpPr>
        <p:spPr>
          <a:xfrm>
            <a:off x="1176670" y="1042496"/>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7" name="Conector reto 26">
            <a:extLst>
              <a:ext uri="{FF2B5EF4-FFF2-40B4-BE49-F238E27FC236}">
                <a16:creationId xmlns:a16="http://schemas.microsoft.com/office/drawing/2014/main" id="{AD675D51-1B5B-6230-112B-54F56D0CD64F}"/>
              </a:ext>
            </a:extLst>
          </p:cNvPr>
          <p:cNvCxnSpPr/>
          <p:nvPr/>
        </p:nvCxnSpPr>
        <p:spPr>
          <a:xfrm>
            <a:off x="1166038" y="1356520"/>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to 28">
            <a:extLst>
              <a:ext uri="{FF2B5EF4-FFF2-40B4-BE49-F238E27FC236}">
                <a16:creationId xmlns:a16="http://schemas.microsoft.com/office/drawing/2014/main" id="{CC161B1B-1A79-D29F-7BBD-8BE17D9E66AA}"/>
              </a:ext>
            </a:extLst>
          </p:cNvPr>
          <p:cNvCxnSpPr/>
          <p:nvPr/>
        </p:nvCxnSpPr>
        <p:spPr>
          <a:xfrm>
            <a:off x="1332614" y="1042496"/>
            <a:ext cx="0" cy="31402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to 29">
            <a:extLst>
              <a:ext uri="{FF2B5EF4-FFF2-40B4-BE49-F238E27FC236}">
                <a16:creationId xmlns:a16="http://schemas.microsoft.com/office/drawing/2014/main" id="{E1F24944-0105-C305-1896-26CA30300C4B}"/>
              </a:ext>
            </a:extLst>
          </p:cNvPr>
          <p:cNvCxnSpPr/>
          <p:nvPr/>
        </p:nvCxnSpPr>
        <p:spPr>
          <a:xfrm>
            <a:off x="1332614" y="1197468"/>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Retângulo 30">
            <a:extLst>
              <a:ext uri="{FF2B5EF4-FFF2-40B4-BE49-F238E27FC236}">
                <a16:creationId xmlns:a16="http://schemas.microsoft.com/office/drawing/2014/main" id="{D6040849-3682-D5E7-A7C7-5BB349E3851A}"/>
              </a:ext>
            </a:extLst>
          </p:cNvPr>
          <p:cNvSpPr/>
          <p:nvPr/>
        </p:nvSpPr>
        <p:spPr>
          <a:xfrm>
            <a:off x="347169" y="2081529"/>
            <a:ext cx="829501"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3400 000 716</a:t>
            </a:r>
          </a:p>
          <a:p>
            <a:pPr algn="ctr"/>
            <a:r>
              <a:rPr lang="pt-BR" sz="600"/>
              <a:t>(6148)</a:t>
            </a:r>
          </a:p>
        </p:txBody>
      </p:sp>
      <p:sp>
        <p:nvSpPr>
          <p:cNvPr id="32" name="Retângulo 31">
            <a:extLst>
              <a:ext uri="{FF2B5EF4-FFF2-40B4-BE49-F238E27FC236}">
                <a16:creationId xmlns:a16="http://schemas.microsoft.com/office/drawing/2014/main" id="{9BE94157-C59F-5288-2553-BDD9AA80D5D4}"/>
              </a:ext>
            </a:extLst>
          </p:cNvPr>
          <p:cNvSpPr/>
          <p:nvPr/>
        </p:nvSpPr>
        <p:spPr>
          <a:xfrm>
            <a:off x="347168" y="1767505"/>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3400 000 715</a:t>
            </a:r>
          </a:p>
          <a:p>
            <a:pPr algn="ctr"/>
            <a:r>
              <a:rPr lang="pt-BR" sz="600"/>
              <a:t>(6146)</a:t>
            </a:r>
          </a:p>
        </p:txBody>
      </p:sp>
      <p:sp>
        <p:nvSpPr>
          <p:cNvPr id="33" name="Retângulo 32">
            <a:extLst>
              <a:ext uri="{FF2B5EF4-FFF2-40B4-BE49-F238E27FC236}">
                <a16:creationId xmlns:a16="http://schemas.microsoft.com/office/drawing/2014/main" id="{639EB4DC-DAF9-3A58-3B5D-E7BD3E99CA9F}"/>
              </a:ext>
            </a:extLst>
          </p:cNvPr>
          <p:cNvSpPr/>
          <p:nvPr/>
        </p:nvSpPr>
        <p:spPr>
          <a:xfrm>
            <a:off x="1506115" y="1922477"/>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3400 001 712</a:t>
            </a:r>
          </a:p>
        </p:txBody>
      </p:sp>
      <p:cxnSp>
        <p:nvCxnSpPr>
          <p:cNvPr id="34" name="Conector reto 33">
            <a:extLst>
              <a:ext uri="{FF2B5EF4-FFF2-40B4-BE49-F238E27FC236}">
                <a16:creationId xmlns:a16="http://schemas.microsoft.com/office/drawing/2014/main" id="{EFC81EB7-E60B-FB02-D142-C1D466167DA7}"/>
              </a:ext>
            </a:extLst>
          </p:cNvPr>
          <p:cNvCxnSpPr>
            <a:stCxn id="32" idx="3"/>
          </p:cNvCxnSpPr>
          <p:nvPr/>
        </p:nvCxnSpPr>
        <p:spPr>
          <a:xfrm>
            <a:off x="1176670" y="1864101"/>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to 34">
            <a:extLst>
              <a:ext uri="{FF2B5EF4-FFF2-40B4-BE49-F238E27FC236}">
                <a16:creationId xmlns:a16="http://schemas.microsoft.com/office/drawing/2014/main" id="{6D51359D-419D-ED6F-038D-CB7B75D63451}"/>
              </a:ext>
            </a:extLst>
          </p:cNvPr>
          <p:cNvCxnSpPr/>
          <p:nvPr/>
        </p:nvCxnSpPr>
        <p:spPr>
          <a:xfrm>
            <a:off x="1166038" y="2178125"/>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6" name="Conector reto 35">
            <a:extLst>
              <a:ext uri="{FF2B5EF4-FFF2-40B4-BE49-F238E27FC236}">
                <a16:creationId xmlns:a16="http://schemas.microsoft.com/office/drawing/2014/main" id="{D78EE5B6-ED1C-B1E5-2322-6E6C4D2D0B59}"/>
              </a:ext>
            </a:extLst>
          </p:cNvPr>
          <p:cNvCxnSpPr/>
          <p:nvPr/>
        </p:nvCxnSpPr>
        <p:spPr>
          <a:xfrm>
            <a:off x="1332614" y="1864101"/>
            <a:ext cx="0" cy="31402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7" name="Conector reto 36">
            <a:extLst>
              <a:ext uri="{FF2B5EF4-FFF2-40B4-BE49-F238E27FC236}">
                <a16:creationId xmlns:a16="http://schemas.microsoft.com/office/drawing/2014/main" id="{97BDB732-2905-28FB-A8D7-39FFAAD326B1}"/>
              </a:ext>
            </a:extLst>
          </p:cNvPr>
          <p:cNvCxnSpPr/>
          <p:nvPr/>
        </p:nvCxnSpPr>
        <p:spPr>
          <a:xfrm>
            <a:off x="1332614" y="2019073"/>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6" name="Retângulo 55">
            <a:extLst>
              <a:ext uri="{FF2B5EF4-FFF2-40B4-BE49-F238E27FC236}">
                <a16:creationId xmlns:a16="http://schemas.microsoft.com/office/drawing/2014/main" id="{617C407F-122A-B36C-E538-2662B316CE70}"/>
              </a:ext>
            </a:extLst>
          </p:cNvPr>
          <p:cNvSpPr/>
          <p:nvPr/>
        </p:nvSpPr>
        <p:spPr>
          <a:xfrm>
            <a:off x="329612" y="2801861"/>
            <a:ext cx="829501"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3400 000 887</a:t>
            </a:r>
          </a:p>
          <a:p>
            <a:pPr algn="ctr"/>
            <a:r>
              <a:rPr lang="pt-BR" sz="600"/>
              <a:t>(6414)</a:t>
            </a:r>
          </a:p>
        </p:txBody>
      </p:sp>
      <p:sp>
        <p:nvSpPr>
          <p:cNvPr id="57" name="Retângulo 56">
            <a:extLst>
              <a:ext uri="{FF2B5EF4-FFF2-40B4-BE49-F238E27FC236}">
                <a16:creationId xmlns:a16="http://schemas.microsoft.com/office/drawing/2014/main" id="{14026720-262A-1B91-221D-DBBB3B16329D}"/>
              </a:ext>
            </a:extLst>
          </p:cNvPr>
          <p:cNvSpPr/>
          <p:nvPr/>
        </p:nvSpPr>
        <p:spPr>
          <a:xfrm>
            <a:off x="329611" y="2487837"/>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3400 001 258</a:t>
            </a:r>
          </a:p>
          <a:p>
            <a:pPr algn="ctr"/>
            <a:r>
              <a:rPr lang="pt-BR" sz="600"/>
              <a:t>(6758)</a:t>
            </a:r>
          </a:p>
        </p:txBody>
      </p:sp>
      <p:sp>
        <p:nvSpPr>
          <p:cNvPr id="58" name="Retângulo 57">
            <a:extLst>
              <a:ext uri="{FF2B5EF4-FFF2-40B4-BE49-F238E27FC236}">
                <a16:creationId xmlns:a16="http://schemas.microsoft.com/office/drawing/2014/main" id="{FC180340-2A96-2D7A-B252-7E583BD2A1C5}"/>
              </a:ext>
            </a:extLst>
          </p:cNvPr>
          <p:cNvSpPr/>
          <p:nvPr/>
        </p:nvSpPr>
        <p:spPr>
          <a:xfrm>
            <a:off x="1488558" y="2802137"/>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solidFill>
                  <a:schemeClr val="bg1"/>
                </a:solidFill>
              </a:rPr>
              <a:t>3400 001 733</a:t>
            </a:r>
          </a:p>
        </p:txBody>
      </p:sp>
      <p:cxnSp>
        <p:nvCxnSpPr>
          <p:cNvPr id="59" name="Conector reto 58">
            <a:extLst>
              <a:ext uri="{FF2B5EF4-FFF2-40B4-BE49-F238E27FC236}">
                <a16:creationId xmlns:a16="http://schemas.microsoft.com/office/drawing/2014/main" id="{64974063-5434-841A-DE08-1613BEB4C409}"/>
              </a:ext>
            </a:extLst>
          </p:cNvPr>
          <p:cNvCxnSpPr>
            <a:stCxn id="57" idx="3"/>
          </p:cNvCxnSpPr>
          <p:nvPr/>
        </p:nvCxnSpPr>
        <p:spPr>
          <a:xfrm>
            <a:off x="1159113" y="2584433"/>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0" name="Conector reto 59">
            <a:extLst>
              <a:ext uri="{FF2B5EF4-FFF2-40B4-BE49-F238E27FC236}">
                <a16:creationId xmlns:a16="http://schemas.microsoft.com/office/drawing/2014/main" id="{8BBC33BC-BFF2-05EC-3C61-03D8ED514B8C}"/>
              </a:ext>
            </a:extLst>
          </p:cNvPr>
          <p:cNvCxnSpPr/>
          <p:nvPr/>
        </p:nvCxnSpPr>
        <p:spPr>
          <a:xfrm>
            <a:off x="1148481" y="2898457"/>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Conector reto 60">
            <a:extLst>
              <a:ext uri="{FF2B5EF4-FFF2-40B4-BE49-F238E27FC236}">
                <a16:creationId xmlns:a16="http://schemas.microsoft.com/office/drawing/2014/main" id="{8E323DB5-1ACA-A427-EF03-E42079A87E82}"/>
              </a:ext>
            </a:extLst>
          </p:cNvPr>
          <p:cNvCxnSpPr>
            <a:cxnSpLocks/>
          </p:cNvCxnSpPr>
          <p:nvPr/>
        </p:nvCxnSpPr>
        <p:spPr>
          <a:xfrm>
            <a:off x="1315057" y="2584433"/>
            <a:ext cx="0" cy="59338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Conector reto 61">
            <a:extLst>
              <a:ext uri="{FF2B5EF4-FFF2-40B4-BE49-F238E27FC236}">
                <a16:creationId xmlns:a16="http://schemas.microsoft.com/office/drawing/2014/main" id="{7DAF5427-78CA-754F-1149-41DAFDCF6527}"/>
              </a:ext>
            </a:extLst>
          </p:cNvPr>
          <p:cNvCxnSpPr/>
          <p:nvPr/>
        </p:nvCxnSpPr>
        <p:spPr>
          <a:xfrm>
            <a:off x="1315057" y="2898733"/>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Retângulo 69">
            <a:extLst>
              <a:ext uri="{FF2B5EF4-FFF2-40B4-BE49-F238E27FC236}">
                <a16:creationId xmlns:a16="http://schemas.microsoft.com/office/drawing/2014/main" id="{B5CFFA6D-E6E6-67DA-0ED2-2023555D0D44}"/>
              </a:ext>
            </a:extLst>
          </p:cNvPr>
          <p:cNvSpPr/>
          <p:nvPr/>
        </p:nvSpPr>
        <p:spPr>
          <a:xfrm>
            <a:off x="347169" y="3478379"/>
            <a:ext cx="829501"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3400 001 309</a:t>
            </a:r>
          </a:p>
          <a:p>
            <a:pPr algn="ctr"/>
            <a:r>
              <a:rPr lang="pt-BR" sz="600"/>
              <a:t>(6544)</a:t>
            </a:r>
          </a:p>
        </p:txBody>
      </p:sp>
      <p:sp>
        <p:nvSpPr>
          <p:cNvPr id="71" name="Retângulo 70">
            <a:extLst>
              <a:ext uri="{FF2B5EF4-FFF2-40B4-BE49-F238E27FC236}">
                <a16:creationId xmlns:a16="http://schemas.microsoft.com/office/drawing/2014/main" id="{C1EA70FA-C62A-197D-9567-85F674650307}"/>
              </a:ext>
            </a:extLst>
          </p:cNvPr>
          <p:cNvSpPr/>
          <p:nvPr/>
        </p:nvSpPr>
        <p:spPr>
          <a:xfrm>
            <a:off x="347168" y="3081226"/>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3400 001 310</a:t>
            </a:r>
          </a:p>
        </p:txBody>
      </p:sp>
      <p:cxnSp>
        <p:nvCxnSpPr>
          <p:cNvPr id="73" name="Conector reto 72">
            <a:extLst>
              <a:ext uri="{FF2B5EF4-FFF2-40B4-BE49-F238E27FC236}">
                <a16:creationId xmlns:a16="http://schemas.microsoft.com/office/drawing/2014/main" id="{6D84444E-3C35-5069-BA4B-90437DB38E2C}"/>
              </a:ext>
            </a:extLst>
          </p:cNvPr>
          <p:cNvCxnSpPr>
            <a:cxnSpLocks/>
          </p:cNvCxnSpPr>
          <p:nvPr/>
        </p:nvCxnSpPr>
        <p:spPr>
          <a:xfrm>
            <a:off x="1162816" y="3177822"/>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4" name="Conector reto 73">
            <a:extLst>
              <a:ext uri="{FF2B5EF4-FFF2-40B4-BE49-F238E27FC236}">
                <a16:creationId xmlns:a16="http://schemas.microsoft.com/office/drawing/2014/main" id="{74BEAF31-5B07-F58E-C761-EC692C70F562}"/>
              </a:ext>
            </a:extLst>
          </p:cNvPr>
          <p:cNvCxnSpPr/>
          <p:nvPr/>
        </p:nvCxnSpPr>
        <p:spPr>
          <a:xfrm>
            <a:off x="1172965" y="3568047"/>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7" name="Retângulo 76">
            <a:extLst>
              <a:ext uri="{FF2B5EF4-FFF2-40B4-BE49-F238E27FC236}">
                <a16:creationId xmlns:a16="http://schemas.microsoft.com/office/drawing/2014/main" id="{94D43E68-7A9B-D40B-9B06-BE88C9948335}"/>
              </a:ext>
            </a:extLst>
          </p:cNvPr>
          <p:cNvSpPr/>
          <p:nvPr/>
        </p:nvSpPr>
        <p:spPr>
          <a:xfrm>
            <a:off x="347169" y="4094910"/>
            <a:ext cx="829501"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3400 000 493</a:t>
            </a:r>
          </a:p>
        </p:txBody>
      </p:sp>
      <p:sp>
        <p:nvSpPr>
          <p:cNvPr id="78" name="Retângulo 77">
            <a:extLst>
              <a:ext uri="{FF2B5EF4-FFF2-40B4-BE49-F238E27FC236}">
                <a16:creationId xmlns:a16="http://schemas.microsoft.com/office/drawing/2014/main" id="{611E27D6-9E83-A073-7156-61E642CF3E28}"/>
              </a:ext>
            </a:extLst>
          </p:cNvPr>
          <p:cNvSpPr/>
          <p:nvPr/>
        </p:nvSpPr>
        <p:spPr>
          <a:xfrm>
            <a:off x="347168" y="3780886"/>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3400 000 251</a:t>
            </a:r>
          </a:p>
          <a:p>
            <a:pPr algn="ctr"/>
            <a:r>
              <a:rPr lang="pt-BR" sz="600"/>
              <a:t>(6546)</a:t>
            </a:r>
          </a:p>
        </p:txBody>
      </p:sp>
      <p:sp>
        <p:nvSpPr>
          <p:cNvPr id="79" name="Retângulo 78">
            <a:extLst>
              <a:ext uri="{FF2B5EF4-FFF2-40B4-BE49-F238E27FC236}">
                <a16:creationId xmlns:a16="http://schemas.microsoft.com/office/drawing/2014/main" id="{31D8094D-B836-1D95-48A6-AEBB5184B0F1}"/>
              </a:ext>
            </a:extLst>
          </p:cNvPr>
          <p:cNvSpPr/>
          <p:nvPr/>
        </p:nvSpPr>
        <p:spPr>
          <a:xfrm>
            <a:off x="1506115" y="3783457"/>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3400 001 735</a:t>
            </a:r>
          </a:p>
        </p:txBody>
      </p:sp>
      <p:cxnSp>
        <p:nvCxnSpPr>
          <p:cNvPr id="80" name="Conector reto 79">
            <a:extLst>
              <a:ext uri="{FF2B5EF4-FFF2-40B4-BE49-F238E27FC236}">
                <a16:creationId xmlns:a16="http://schemas.microsoft.com/office/drawing/2014/main" id="{E9D9B65F-EDD8-118F-3678-7811970AFB13}"/>
              </a:ext>
            </a:extLst>
          </p:cNvPr>
          <p:cNvCxnSpPr>
            <a:stCxn id="78" idx="3"/>
          </p:cNvCxnSpPr>
          <p:nvPr/>
        </p:nvCxnSpPr>
        <p:spPr>
          <a:xfrm>
            <a:off x="1176670" y="3877482"/>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1" name="Conector reto 80">
            <a:extLst>
              <a:ext uri="{FF2B5EF4-FFF2-40B4-BE49-F238E27FC236}">
                <a16:creationId xmlns:a16="http://schemas.microsoft.com/office/drawing/2014/main" id="{A9098A53-A432-8D4C-6730-509EE334623F}"/>
              </a:ext>
            </a:extLst>
          </p:cNvPr>
          <p:cNvCxnSpPr/>
          <p:nvPr/>
        </p:nvCxnSpPr>
        <p:spPr>
          <a:xfrm>
            <a:off x="1166038" y="4191506"/>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2" name="Conector reto 81">
            <a:extLst>
              <a:ext uri="{FF2B5EF4-FFF2-40B4-BE49-F238E27FC236}">
                <a16:creationId xmlns:a16="http://schemas.microsoft.com/office/drawing/2014/main" id="{140AFFE4-7A2B-3EAF-BE09-EC4767C8E961}"/>
              </a:ext>
            </a:extLst>
          </p:cNvPr>
          <p:cNvCxnSpPr>
            <a:cxnSpLocks/>
          </p:cNvCxnSpPr>
          <p:nvPr/>
        </p:nvCxnSpPr>
        <p:spPr>
          <a:xfrm>
            <a:off x="1332614" y="3574974"/>
            <a:ext cx="0" cy="62345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3" name="Conector reto 82">
            <a:extLst>
              <a:ext uri="{FF2B5EF4-FFF2-40B4-BE49-F238E27FC236}">
                <a16:creationId xmlns:a16="http://schemas.microsoft.com/office/drawing/2014/main" id="{8772741F-969F-6BBC-C777-FC2AE4D5EFB0}"/>
              </a:ext>
            </a:extLst>
          </p:cNvPr>
          <p:cNvCxnSpPr/>
          <p:nvPr/>
        </p:nvCxnSpPr>
        <p:spPr>
          <a:xfrm>
            <a:off x="1332614" y="3880053"/>
            <a:ext cx="15594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4" name="CaixaDeTexto 83">
            <a:extLst>
              <a:ext uri="{FF2B5EF4-FFF2-40B4-BE49-F238E27FC236}">
                <a16:creationId xmlns:a16="http://schemas.microsoft.com/office/drawing/2014/main" id="{8FD61AFF-457C-735F-5D20-C3F843BB3EA7}"/>
              </a:ext>
            </a:extLst>
          </p:cNvPr>
          <p:cNvSpPr txBox="1"/>
          <p:nvPr/>
        </p:nvSpPr>
        <p:spPr>
          <a:xfrm>
            <a:off x="361344" y="572909"/>
            <a:ext cx="1106277" cy="246221"/>
          </a:xfrm>
          <a:prstGeom prst="rect">
            <a:avLst/>
          </a:prstGeom>
          <a:noFill/>
        </p:spPr>
        <p:txBody>
          <a:bodyPr wrap="square" rtlCol="0">
            <a:spAutoFit/>
          </a:bodyPr>
          <a:lstStyle/>
          <a:p>
            <a:r>
              <a:rPr lang="pt-BR" sz="1000" b="1">
                <a:latin typeface="ZF Prometo Light" panose="020B0404030203060203" pitchFamily="34" charset="0"/>
              </a:rPr>
              <a:t>(Ref. antiga)</a:t>
            </a:r>
          </a:p>
        </p:txBody>
      </p:sp>
      <p:sp>
        <p:nvSpPr>
          <p:cNvPr id="85" name="CaixaDeTexto 84">
            <a:extLst>
              <a:ext uri="{FF2B5EF4-FFF2-40B4-BE49-F238E27FC236}">
                <a16:creationId xmlns:a16="http://schemas.microsoft.com/office/drawing/2014/main" id="{F6CAD0C5-D83D-1FBB-2A9C-5C512AEC44B1}"/>
              </a:ext>
            </a:extLst>
          </p:cNvPr>
          <p:cNvSpPr txBox="1"/>
          <p:nvPr/>
        </p:nvSpPr>
        <p:spPr>
          <a:xfrm>
            <a:off x="1584087" y="572434"/>
            <a:ext cx="1106277" cy="246221"/>
          </a:xfrm>
          <a:prstGeom prst="rect">
            <a:avLst/>
          </a:prstGeom>
          <a:noFill/>
        </p:spPr>
        <p:txBody>
          <a:bodyPr wrap="square" rtlCol="0">
            <a:spAutoFit/>
          </a:bodyPr>
          <a:lstStyle/>
          <a:p>
            <a:r>
              <a:rPr lang="pt-BR" sz="1000" b="1">
                <a:latin typeface="ZF Prometo Light" panose="020B0404030203060203" pitchFamily="34" charset="0"/>
              </a:rPr>
              <a:t>(Ref. nova)</a:t>
            </a:r>
          </a:p>
        </p:txBody>
      </p:sp>
      <p:sp>
        <p:nvSpPr>
          <p:cNvPr id="86" name="Seta: para a Direita 85">
            <a:extLst>
              <a:ext uri="{FF2B5EF4-FFF2-40B4-BE49-F238E27FC236}">
                <a16:creationId xmlns:a16="http://schemas.microsoft.com/office/drawing/2014/main" id="{FDC3EFD5-CD40-0435-ECBB-8ED6C406FA17}"/>
              </a:ext>
            </a:extLst>
          </p:cNvPr>
          <p:cNvSpPr/>
          <p:nvPr/>
        </p:nvSpPr>
        <p:spPr>
          <a:xfrm>
            <a:off x="1226453" y="681843"/>
            <a:ext cx="35763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91" name="Tabela 90">
            <a:extLst>
              <a:ext uri="{FF2B5EF4-FFF2-40B4-BE49-F238E27FC236}">
                <a16:creationId xmlns:a16="http://schemas.microsoft.com/office/drawing/2014/main" id="{78577376-FA16-E664-106B-E832448D6661}"/>
              </a:ext>
            </a:extLst>
          </p:cNvPr>
          <p:cNvGraphicFramePr>
            <a:graphicFrameLocks noGrp="1"/>
          </p:cNvGraphicFramePr>
          <p:nvPr/>
        </p:nvGraphicFramePr>
        <p:xfrm>
          <a:off x="2690364" y="1036543"/>
          <a:ext cx="6389841" cy="32639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151736">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a:rPr>
                        <a:t>AGRALE</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7000 D 1993-2003 / 7500 4.3 1994-2005 / 8500  DTX EMEC 1997-2011 / 9200 2004-2006 / FURGOVAN 2005-2011 / MA7.5E 1996-2005 / MA7.5T 1996-2005 / MA 8.0T 2005-2011</a:t>
                      </a:r>
                      <a:endParaRPr lang="pt-B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a:rPr>
                        <a:t>1040503-2</a:t>
                      </a:r>
                    </a:p>
                    <a:p>
                      <a:pPr algn="ctr" fontAlgn="ctr"/>
                      <a:r>
                        <a:rPr lang="pt-BR" sz="700" b="0" i="0" u="none" strike="noStrike">
                          <a:solidFill>
                            <a:srgbClr val="000000"/>
                          </a:solidFill>
                          <a:effectLst/>
                          <a:latin typeface="ZF Prometo Light"/>
                        </a:rPr>
                        <a:t>633 3089 000</a:t>
                      </a:r>
                    </a:p>
                    <a:p>
                      <a:pPr algn="ctr" fontAlgn="ctr"/>
                      <a:r>
                        <a:rPr lang="pt-BR" sz="700" b="0" i="0" u="none" strike="noStrike">
                          <a:solidFill>
                            <a:srgbClr val="000000"/>
                          </a:solidFill>
                          <a:effectLst/>
                          <a:latin typeface="ZF Prometo Light"/>
                        </a:rPr>
                        <a:t>232670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graphicFrame>
        <p:nvGraphicFramePr>
          <p:cNvPr id="96" name="Tabela 95">
            <a:extLst>
              <a:ext uri="{FF2B5EF4-FFF2-40B4-BE49-F238E27FC236}">
                <a16:creationId xmlns:a16="http://schemas.microsoft.com/office/drawing/2014/main" id="{F17ED502-8E71-9613-A474-B0FEBB9E7F39}"/>
              </a:ext>
            </a:extLst>
          </p:cNvPr>
          <p:cNvGraphicFramePr>
            <a:graphicFrameLocks noGrp="1"/>
          </p:cNvGraphicFramePr>
          <p:nvPr/>
        </p:nvGraphicFramePr>
        <p:xfrm>
          <a:off x="2690364" y="540944"/>
          <a:ext cx="6389841" cy="27429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46220">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DESCRIÇÃO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MARCA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MONTADORA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APLICAÇÃO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pt-BR" sz="600">
                          <a:solidFill>
                            <a:schemeClr val="lt1"/>
                          </a:solidFill>
                          <a:latin typeface="ZF Prometo Light" panose="020B0404030203060203" pitchFamily="34" charset="0"/>
                          <a:ea typeface="Montserrat SemiBold"/>
                          <a:cs typeface="Montserrat SemiBold"/>
                          <a:sym typeface="Montserrat SemiBold"/>
                        </a:rPr>
                        <a:t>REF. CRUZADA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extLst>
                  <a:ext uri="{0D108BD9-81ED-4DB2-BD59-A6C34878D82A}">
                    <a16:rowId xmlns:a16="http://schemas.microsoft.com/office/drawing/2014/main" val="516752477"/>
                  </a:ext>
                </a:extLst>
              </a:tr>
            </a:tbl>
          </a:graphicData>
        </a:graphic>
      </p:graphicFrame>
      <p:cxnSp>
        <p:nvCxnSpPr>
          <p:cNvPr id="105" name="Conector reto 104">
            <a:extLst>
              <a:ext uri="{FF2B5EF4-FFF2-40B4-BE49-F238E27FC236}">
                <a16:creationId xmlns:a16="http://schemas.microsoft.com/office/drawing/2014/main" id="{AD54E387-2A6B-F9D1-4539-5E6C40F46D94}"/>
              </a:ext>
            </a:extLst>
          </p:cNvPr>
          <p:cNvCxnSpPr>
            <a:cxnSpLocks/>
          </p:cNvCxnSpPr>
          <p:nvPr/>
        </p:nvCxnSpPr>
        <p:spPr>
          <a:xfrm>
            <a:off x="2328528" y="1197468"/>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7" name="Tabela 106">
            <a:extLst>
              <a:ext uri="{FF2B5EF4-FFF2-40B4-BE49-F238E27FC236}">
                <a16:creationId xmlns:a16="http://schemas.microsoft.com/office/drawing/2014/main" id="{20EA811D-C361-A0A2-E406-CCD78AC2A108}"/>
              </a:ext>
            </a:extLst>
          </p:cNvPr>
          <p:cNvGraphicFramePr>
            <a:graphicFrameLocks noGrp="1"/>
          </p:cNvGraphicFramePr>
          <p:nvPr/>
        </p:nvGraphicFramePr>
        <p:xfrm>
          <a:off x="2679895" y="1857681"/>
          <a:ext cx="6400309" cy="314006"/>
        </p:xfrm>
        <a:graphic>
          <a:graphicData uri="http://schemas.openxmlformats.org/drawingml/2006/table">
            <a:tbl>
              <a:tblPr>
                <a:noFill/>
                <a:tableStyleId>{3E38944F-D451-44EB-A852-0614F0EBB1F8}</a:tableStyleId>
              </a:tblPr>
              <a:tblGrid>
                <a:gridCol w="1218854">
                  <a:extLst>
                    <a:ext uri="{9D8B030D-6E8A-4147-A177-3AD203B41FA5}">
                      <a16:colId xmlns:a16="http://schemas.microsoft.com/office/drawing/2014/main" val="1637324059"/>
                    </a:ext>
                  </a:extLst>
                </a:gridCol>
                <a:gridCol w="871374">
                  <a:extLst>
                    <a:ext uri="{9D8B030D-6E8A-4147-A177-3AD203B41FA5}">
                      <a16:colId xmlns:a16="http://schemas.microsoft.com/office/drawing/2014/main" val="2340261384"/>
                    </a:ext>
                  </a:extLst>
                </a:gridCol>
                <a:gridCol w="1259212">
                  <a:extLst>
                    <a:ext uri="{9D8B030D-6E8A-4147-A177-3AD203B41FA5}">
                      <a16:colId xmlns:a16="http://schemas.microsoft.com/office/drawing/2014/main" val="1357910383"/>
                    </a:ext>
                  </a:extLst>
                </a:gridCol>
                <a:gridCol w="2088833">
                  <a:extLst>
                    <a:ext uri="{9D8B030D-6E8A-4147-A177-3AD203B41FA5}">
                      <a16:colId xmlns:a16="http://schemas.microsoft.com/office/drawing/2014/main" val="4123877755"/>
                    </a:ext>
                  </a:extLst>
                </a:gridCol>
                <a:gridCol w="962036">
                  <a:extLst>
                    <a:ext uri="{9D8B030D-6E8A-4147-A177-3AD203B41FA5}">
                      <a16:colId xmlns:a16="http://schemas.microsoft.com/office/drawing/2014/main" val="2546782788"/>
                    </a:ext>
                  </a:extLst>
                </a:gridCol>
              </a:tblGrid>
              <a:tr h="314006">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AGRALE</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600" b="0" i="0" u="none" strike="noStrike">
                          <a:solidFill>
                            <a:srgbClr val="000000"/>
                          </a:solidFill>
                          <a:effectLst/>
                          <a:latin typeface="ZF Prometo Light"/>
                        </a:rPr>
                        <a:t>A8 VOLARE 2000-2006 / MA7.5 E 8.5 T 1996-2005 / V8 2004 / W8 2003-2004 / MA8.5 2005-2011 / MA9.2 2012-2018 / MA9.2E 2004-2011 W8E 2004</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104504BR-2</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108" name="Conector reto 107">
            <a:extLst>
              <a:ext uri="{FF2B5EF4-FFF2-40B4-BE49-F238E27FC236}">
                <a16:creationId xmlns:a16="http://schemas.microsoft.com/office/drawing/2014/main" id="{B934A1DF-91C9-BC26-B3C2-3398ACF17D6A}"/>
              </a:ext>
            </a:extLst>
          </p:cNvPr>
          <p:cNvCxnSpPr>
            <a:cxnSpLocks/>
          </p:cNvCxnSpPr>
          <p:nvPr/>
        </p:nvCxnSpPr>
        <p:spPr>
          <a:xfrm>
            <a:off x="2318059" y="2019073"/>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9" name="Tabela 108">
            <a:extLst>
              <a:ext uri="{FF2B5EF4-FFF2-40B4-BE49-F238E27FC236}">
                <a16:creationId xmlns:a16="http://schemas.microsoft.com/office/drawing/2014/main" id="{52D6E7B0-8207-9F62-EF50-801BDD965F80}"/>
              </a:ext>
            </a:extLst>
          </p:cNvPr>
          <p:cNvGraphicFramePr>
            <a:graphicFrameLocks noGrp="1"/>
          </p:cNvGraphicFramePr>
          <p:nvPr/>
        </p:nvGraphicFramePr>
        <p:xfrm>
          <a:off x="2690364" y="2742806"/>
          <a:ext cx="6389839" cy="372110"/>
        </p:xfrm>
        <a:graphic>
          <a:graphicData uri="http://schemas.openxmlformats.org/drawingml/2006/table">
            <a:tbl>
              <a:tblPr>
                <a:noFill/>
                <a:tableStyleId>{3E38944F-D451-44EB-A852-0614F0EBB1F8}</a:tableStyleId>
              </a:tblPr>
              <a:tblGrid>
                <a:gridCol w="1216860">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2">
                  <a:extLst>
                    <a:ext uri="{9D8B030D-6E8A-4147-A177-3AD203B41FA5}">
                      <a16:colId xmlns:a16="http://schemas.microsoft.com/office/drawing/2014/main" val="2546782788"/>
                    </a:ext>
                  </a:extLst>
                </a:gridCol>
              </a:tblGrid>
              <a:tr h="317659">
                <a:tc>
                  <a:txBody>
                    <a:bodyPr/>
                    <a:lstStyle/>
                    <a:p>
                      <a:pPr algn="ctr" fontAlgn="ctr"/>
                      <a:r>
                        <a:rPr lang="pt-BR" sz="700" b="0" i="0" u="none" strike="noStrike">
                          <a:solidFill>
                            <a:srgbClr val="000000"/>
                          </a:solidFill>
                          <a:effectLst/>
                          <a:latin typeface="ZF Prometo Light" panose="020B0404030203060203" pitchFamily="34" charset="0"/>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panose="020B0404030203060203" pitchFamily="34" charset="0"/>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VOLKSWAGEN</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600" b="0" i="0" u="none" strike="noStrike">
                          <a:solidFill>
                            <a:srgbClr val="000000"/>
                          </a:solidFill>
                          <a:effectLst/>
                          <a:latin typeface="ZF Prometo Light"/>
                        </a:rPr>
                        <a:t>17.260 OD 2012/...  /  17.280 OT 2012/...  / CONSTELLATION 24280 2012-2020 / 17-280 VTRONIC 2012-2020 / 30280 VTRONIC 2017/... / 15.190 EOD 2006-2012 / 17.230 EOD 2006-2012</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2W0 141025B</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110" name="Conector reto 109">
            <a:extLst>
              <a:ext uri="{FF2B5EF4-FFF2-40B4-BE49-F238E27FC236}">
                <a16:creationId xmlns:a16="http://schemas.microsoft.com/office/drawing/2014/main" id="{ACB11229-FAD8-0461-BF95-031E4F4B2E37}"/>
              </a:ext>
            </a:extLst>
          </p:cNvPr>
          <p:cNvCxnSpPr>
            <a:cxnSpLocks/>
          </p:cNvCxnSpPr>
          <p:nvPr/>
        </p:nvCxnSpPr>
        <p:spPr>
          <a:xfrm>
            <a:off x="2321440" y="2904415"/>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13" name="Tabela 112">
            <a:extLst>
              <a:ext uri="{FF2B5EF4-FFF2-40B4-BE49-F238E27FC236}">
                <a16:creationId xmlns:a16="http://schemas.microsoft.com/office/drawing/2014/main" id="{7FE26E2E-FF49-054C-1E19-D6377C15AAE8}"/>
              </a:ext>
            </a:extLst>
          </p:cNvPr>
          <p:cNvGraphicFramePr>
            <a:graphicFrameLocks noGrp="1"/>
          </p:cNvGraphicFramePr>
          <p:nvPr/>
        </p:nvGraphicFramePr>
        <p:xfrm>
          <a:off x="2679895" y="3742137"/>
          <a:ext cx="6368738" cy="433070"/>
        </p:xfrm>
        <a:graphic>
          <a:graphicData uri="http://schemas.openxmlformats.org/drawingml/2006/table">
            <a:tbl>
              <a:tblPr>
                <a:noFill/>
                <a:tableStyleId>{3E38944F-D451-44EB-A852-0614F0EBB1F8}</a:tableStyleId>
              </a:tblPr>
              <a:tblGrid>
                <a:gridCol w="1212842">
                  <a:extLst>
                    <a:ext uri="{9D8B030D-6E8A-4147-A177-3AD203B41FA5}">
                      <a16:colId xmlns:a16="http://schemas.microsoft.com/office/drawing/2014/main" val="1637324059"/>
                    </a:ext>
                  </a:extLst>
                </a:gridCol>
                <a:gridCol w="867076">
                  <a:extLst>
                    <a:ext uri="{9D8B030D-6E8A-4147-A177-3AD203B41FA5}">
                      <a16:colId xmlns:a16="http://schemas.microsoft.com/office/drawing/2014/main" val="2340261384"/>
                    </a:ext>
                  </a:extLst>
                </a:gridCol>
                <a:gridCol w="1253000">
                  <a:extLst>
                    <a:ext uri="{9D8B030D-6E8A-4147-A177-3AD203B41FA5}">
                      <a16:colId xmlns:a16="http://schemas.microsoft.com/office/drawing/2014/main" val="1357910383"/>
                    </a:ext>
                  </a:extLst>
                </a:gridCol>
                <a:gridCol w="2078529">
                  <a:extLst>
                    <a:ext uri="{9D8B030D-6E8A-4147-A177-3AD203B41FA5}">
                      <a16:colId xmlns:a16="http://schemas.microsoft.com/office/drawing/2014/main" val="4123877755"/>
                    </a:ext>
                  </a:extLst>
                </a:gridCol>
                <a:gridCol w="957291">
                  <a:extLst>
                    <a:ext uri="{9D8B030D-6E8A-4147-A177-3AD203B41FA5}">
                      <a16:colId xmlns:a16="http://schemas.microsoft.com/office/drawing/2014/main" val="2546782788"/>
                    </a:ext>
                  </a:extLst>
                </a:gridCol>
              </a:tblGrid>
              <a:tr h="314002">
                <a:tc>
                  <a:txBody>
                    <a:bodyPr/>
                    <a:lstStyle/>
                    <a:p>
                      <a:pPr algn="ctr" fontAlgn="ctr"/>
                      <a:r>
                        <a:rPr lang="pt-BR" sz="700" b="0" i="0" u="none" strike="noStrike">
                          <a:solidFill>
                            <a:srgbClr val="000000"/>
                          </a:solidFill>
                          <a:effectLst/>
                          <a:latin typeface="ZF Prometo Light" panose="020B0404030203060203" pitchFamily="34" charset="0"/>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panose="020B0404030203060203" pitchFamily="34" charset="0"/>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ATEGO 1419  2012/... / ATEGO 1719 20212/... / OF 1721 2012/... OF 1722 2004-2011 /  ATEGO 1728 2003-2006 / ATEGO 1725 2004-2001 / ATEGO 1718 2004/2011 / ATEGO 1518 2004-2011 / 0500 2006-2012 /  OF 1724 2014/...  / ATRON 2324 2012-2016</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104810-1</a:t>
                      </a:r>
                    </a:p>
                    <a:p>
                      <a:pPr algn="ctr" fontAlgn="ctr"/>
                      <a:r>
                        <a:rPr lang="pt-BR" sz="700" b="0" i="0" u="none" strike="noStrike">
                          <a:solidFill>
                            <a:srgbClr val="000000"/>
                          </a:solidFill>
                          <a:effectLst/>
                          <a:latin typeface="ZF Prometo Light" panose="020B0404030203060203" pitchFamily="34" charset="0"/>
                        </a:rPr>
                        <a:t>C1028690</a:t>
                      </a:r>
                    </a:p>
                    <a:p>
                      <a:pPr algn="ctr" fontAlgn="ctr"/>
                      <a:r>
                        <a:rPr lang="pt-BR" sz="700" b="0" i="0" u="none" strike="noStrike">
                          <a:solidFill>
                            <a:srgbClr val="000000"/>
                          </a:solidFill>
                          <a:effectLst/>
                          <a:latin typeface="ZF Prometo Light" panose="020B0404030203060203" pitchFamily="34" charset="0"/>
                        </a:rPr>
                        <a:t>232535</a:t>
                      </a:r>
                    </a:p>
                    <a:p>
                      <a:pPr algn="ctr" fontAlgn="ctr"/>
                      <a:r>
                        <a:rPr lang="pt-BR" sz="700" b="0" i="0" u="none" strike="noStrike">
                          <a:solidFill>
                            <a:srgbClr val="000000"/>
                          </a:solidFill>
                          <a:effectLst/>
                          <a:latin typeface="ZF Prometo Light" panose="020B0404030203060203" pitchFamily="34" charset="0"/>
                        </a:rPr>
                        <a:t>604 3058 000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114" name="Conector reto 113">
            <a:extLst>
              <a:ext uri="{FF2B5EF4-FFF2-40B4-BE49-F238E27FC236}">
                <a16:creationId xmlns:a16="http://schemas.microsoft.com/office/drawing/2014/main" id="{59F5745B-9E88-97F5-55E0-E63A2E6BF596}"/>
              </a:ext>
            </a:extLst>
          </p:cNvPr>
          <p:cNvCxnSpPr>
            <a:cxnSpLocks/>
          </p:cNvCxnSpPr>
          <p:nvPr/>
        </p:nvCxnSpPr>
        <p:spPr>
          <a:xfrm>
            <a:off x="2328528" y="3885645"/>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15" name="Imagem 114" descr="Logotipo&#10;&#10;Descrição gerada automaticamente">
            <a:extLst>
              <a:ext uri="{FF2B5EF4-FFF2-40B4-BE49-F238E27FC236}">
                <a16:creationId xmlns:a16="http://schemas.microsoft.com/office/drawing/2014/main" id="{6C9B3CAC-E02E-B7FE-947B-AEA20F6D7B8E}"/>
              </a:ext>
            </a:extLst>
          </p:cNvPr>
          <p:cNvPicPr>
            <a:picLocks noChangeAspect="1"/>
          </p:cNvPicPr>
          <p:nvPr/>
        </p:nvPicPr>
        <p:blipFill>
          <a:blip r:embed="rId3"/>
          <a:stretch>
            <a:fillRect/>
          </a:stretch>
        </p:blipFill>
        <p:spPr>
          <a:xfrm>
            <a:off x="4115453" y="1072750"/>
            <a:ext cx="456547" cy="249436"/>
          </a:xfrm>
          <a:prstGeom prst="rect">
            <a:avLst/>
          </a:prstGeom>
        </p:spPr>
      </p:pic>
      <p:pic>
        <p:nvPicPr>
          <p:cNvPr id="116" name="Imagem 115" descr="Logotipo&#10;&#10;Descrição gerada automaticamente">
            <a:extLst>
              <a:ext uri="{FF2B5EF4-FFF2-40B4-BE49-F238E27FC236}">
                <a16:creationId xmlns:a16="http://schemas.microsoft.com/office/drawing/2014/main" id="{D7A37D72-7F68-7FDF-EA0B-DE6EEA23706B}"/>
              </a:ext>
            </a:extLst>
          </p:cNvPr>
          <p:cNvPicPr>
            <a:picLocks noChangeAspect="1"/>
          </p:cNvPicPr>
          <p:nvPr/>
        </p:nvPicPr>
        <p:blipFill>
          <a:blip r:embed="rId3"/>
          <a:stretch>
            <a:fillRect/>
          </a:stretch>
        </p:blipFill>
        <p:spPr>
          <a:xfrm>
            <a:off x="4076222" y="1894355"/>
            <a:ext cx="456547" cy="249436"/>
          </a:xfrm>
          <a:prstGeom prst="rect">
            <a:avLst/>
          </a:prstGeom>
        </p:spPr>
      </p:pic>
      <p:pic>
        <p:nvPicPr>
          <p:cNvPr id="117" name="Imagem 116" descr="Logotipo&#10;&#10;Descrição gerada automaticamente">
            <a:extLst>
              <a:ext uri="{FF2B5EF4-FFF2-40B4-BE49-F238E27FC236}">
                <a16:creationId xmlns:a16="http://schemas.microsoft.com/office/drawing/2014/main" id="{794785EC-2BE1-B1E2-81CD-864E8D621581}"/>
              </a:ext>
            </a:extLst>
          </p:cNvPr>
          <p:cNvPicPr>
            <a:picLocks noChangeAspect="1"/>
          </p:cNvPicPr>
          <p:nvPr/>
        </p:nvPicPr>
        <p:blipFill>
          <a:blip r:embed="rId3"/>
          <a:stretch>
            <a:fillRect/>
          </a:stretch>
        </p:blipFill>
        <p:spPr>
          <a:xfrm>
            <a:off x="4115453" y="2782026"/>
            <a:ext cx="456547" cy="249436"/>
          </a:xfrm>
          <a:prstGeom prst="rect">
            <a:avLst/>
          </a:prstGeom>
        </p:spPr>
      </p:pic>
      <p:pic>
        <p:nvPicPr>
          <p:cNvPr id="119" name="Imagem 118" descr="Logotipo&#10;&#10;Descrição gerada automaticamente">
            <a:extLst>
              <a:ext uri="{FF2B5EF4-FFF2-40B4-BE49-F238E27FC236}">
                <a16:creationId xmlns:a16="http://schemas.microsoft.com/office/drawing/2014/main" id="{BBA92328-7E86-B882-74EB-3B79870AA304}"/>
              </a:ext>
            </a:extLst>
          </p:cNvPr>
          <p:cNvPicPr>
            <a:picLocks noChangeAspect="1"/>
          </p:cNvPicPr>
          <p:nvPr/>
        </p:nvPicPr>
        <p:blipFill>
          <a:blip r:embed="rId3"/>
          <a:stretch>
            <a:fillRect/>
          </a:stretch>
        </p:blipFill>
        <p:spPr>
          <a:xfrm>
            <a:off x="4076221" y="3785028"/>
            <a:ext cx="456547" cy="24943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3" name="Retângulo 2">
            <a:extLst>
              <a:ext uri="{FF2B5EF4-FFF2-40B4-BE49-F238E27FC236}">
                <a16:creationId xmlns:a16="http://schemas.microsoft.com/office/drawing/2014/main" id="{52973470-88BB-06FB-62F9-272958D12E5F}"/>
              </a:ext>
            </a:extLst>
          </p:cNvPr>
          <p:cNvSpPr/>
          <p:nvPr/>
        </p:nvSpPr>
        <p:spPr>
          <a:xfrm>
            <a:off x="0" y="4657725"/>
            <a:ext cx="9144000" cy="483549"/>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Google Shape;23;p2"/>
          <p:cNvSpPr txBox="1"/>
          <p:nvPr/>
        </p:nvSpPr>
        <p:spPr>
          <a:xfrm>
            <a:off x="43787" y="-11518"/>
            <a:ext cx="7902447" cy="31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000" dirty="0">
                <a:latin typeface="ZF Prometo Light" panose="020B0404030203060203" pitchFamily="34" charset="0"/>
                <a:ea typeface="Montserrat"/>
                <a:cs typeface="Montserrat"/>
                <a:sym typeface="Montserrat"/>
              </a:rPr>
              <a:t>A ZF comunica a comunização/substituição de códigos de novos kits de embreagem para comercialização:</a:t>
            </a:r>
          </a:p>
        </p:txBody>
      </p:sp>
      <p:sp>
        <p:nvSpPr>
          <p:cNvPr id="24" name="Google Shape;24;p2"/>
          <p:cNvSpPr txBox="1"/>
          <p:nvPr/>
        </p:nvSpPr>
        <p:spPr>
          <a:xfrm>
            <a:off x="731357" y="929899"/>
            <a:ext cx="2321454" cy="1693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de-DE" sz="900">
                <a:latin typeface="ZF Prometo Medium" panose="020B0704030203060203" pitchFamily="34" charset="0"/>
                <a:ea typeface="Montserrat"/>
                <a:cs typeface="Montserrat"/>
                <a:sym typeface="Montserrat"/>
              </a:rPr>
              <a:t>DADOS DO PRODUTO</a:t>
            </a:r>
            <a:endParaRPr sz="900">
              <a:latin typeface="ZF Prometo Medium" panose="020B0704030203060203" pitchFamily="34" charset="0"/>
              <a:ea typeface="Montserrat"/>
              <a:cs typeface="Montserrat"/>
              <a:sym typeface="Montserrat"/>
            </a:endParaRPr>
          </a:p>
        </p:txBody>
      </p:sp>
      <p:sp>
        <p:nvSpPr>
          <p:cNvPr id="2" name="CaixaDeTexto 1">
            <a:extLst>
              <a:ext uri="{FF2B5EF4-FFF2-40B4-BE49-F238E27FC236}">
                <a16:creationId xmlns:a16="http://schemas.microsoft.com/office/drawing/2014/main" id="{B605C3CF-9277-C601-4530-24A540A67BF9}"/>
              </a:ext>
            </a:extLst>
          </p:cNvPr>
          <p:cNvSpPr txBox="1"/>
          <p:nvPr/>
        </p:nvSpPr>
        <p:spPr>
          <a:xfrm>
            <a:off x="6868972" y="4609253"/>
            <a:ext cx="2326234" cy="584775"/>
          </a:xfrm>
          <a:prstGeom prst="rect">
            <a:avLst/>
          </a:prstGeom>
          <a:noFill/>
        </p:spPr>
        <p:txBody>
          <a:bodyPr wrap="square" rtlCol="0">
            <a:spAutoFit/>
          </a:bodyPr>
          <a:lstStyle/>
          <a:p>
            <a:r>
              <a:rPr lang="pt-BR" sz="800">
                <a:solidFill>
                  <a:schemeClr val="bg1"/>
                </a:solidFill>
                <a:latin typeface="ZF Prometo Light" panose="020B0404030203060203" pitchFamily="34" charset="0"/>
              </a:rPr>
              <a:t>ZF Aftermarket</a:t>
            </a:r>
          </a:p>
          <a:p>
            <a:r>
              <a:rPr lang="pt-BR" sz="800">
                <a:solidFill>
                  <a:schemeClr val="bg1"/>
                </a:solidFill>
                <a:latin typeface="ZF Prometo Light" panose="020B0404030203060203" pitchFamily="34" charset="0"/>
              </a:rPr>
              <a:t>Rodovia Senador José Ermírio de Moraes, s/nº, KM 11 – Itu – SP – CEP 13314-012</a:t>
            </a:r>
          </a:p>
          <a:p>
            <a:r>
              <a:rPr lang="pt-BR" sz="800">
                <a:solidFill>
                  <a:schemeClr val="bg1"/>
                </a:solidFill>
                <a:latin typeface="ZF Prometo Light" panose="020B0404030203060203" pitchFamily="34" charset="0"/>
              </a:rPr>
              <a:t>Central de Atendimento </a:t>
            </a:r>
            <a:r>
              <a:rPr lang="pt-BR" sz="800" b="0" i="0">
                <a:solidFill>
                  <a:schemeClr val="bg1"/>
                </a:solidFill>
                <a:effectLst/>
                <a:latin typeface="ZF Prometo Light" panose="020B0404030203060203" pitchFamily="34" charset="0"/>
              </a:rPr>
              <a:t>0800 011 1100</a:t>
            </a:r>
            <a:endParaRPr lang="pt-BR" sz="800">
              <a:solidFill>
                <a:schemeClr val="bg1"/>
              </a:solidFill>
              <a:latin typeface="ZF Prometo Light" panose="020B0404030203060203" pitchFamily="34" charset="0"/>
            </a:endParaRPr>
          </a:p>
        </p:txBody>
      </p:sp>
      <p:sp>
        <p:nvSpPr>
          <p:cNvPr id="53" name="Retângulo 52">
            <a:extLst>
              <a:ext uri="{FF2B5EF4-FFF2-40B4-BE49-F238E27FC236}">
                <a16:creationId xmlns:a16="http://schemas.microsoft.com/office/drawing/2014/main" id="{936E9730-28BC-114D-BB8D-0AF1325A8D72}"/>
              </a:ext>
            </a:extLst>
          </p:cNvPr>
          <p:cNvSpPr/>
          <p:nvPr/>
        </p:nvSpPr>
        <p:spPr>
          <a:xfrm>
            <a:off x="376793" y="3023134"/>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3400 000 910</a:t>
            </a:r>
          </a:p>
          <a:p>
            <a:pPr algn="ctr"/>
            <a:r>
              <a:rPr lang="pt-BR" sz="600"/>
              <a:t>(6742)</a:t>
            </a:r>
          </a:p>
        </p:txBody>
      </p:sp>
      <p:sp>
        <p:nvSpPr>
          <p:cNvPr id="54" name="Retângulo 53">
            <a:extLst>
              <a:ext uri="{FF2B5EF4-FFF2-40B4-BE49-F238E27FC236}">
                <a16:creationId xmlns:a16="http://schemas.microsoft.com/office/drawing/2014/main" id="{AC446ED4-3BDC-304B-D648-2D447792599F}"/>
              </a:ext>
            </a:extLst>
          </p:cNvPr>
          <p:cNvSpPr/>
          <p:nvPr/>
        </p:nvSpPr>
        <p:spPr>
          <a:xfrm>
            <a:off x="1535740" y="3029533"/>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3400 001 728</a:t>
            </a:r>
          </a:p>
        </p:txBody>
      </p:sp>
      <p:cxnSp>
        <p:nvCxnSpPr>
          <p:cNvPr id="55" name="Conector reto 54">
            <a:extLst>
              <a:ext uri="{FF2B5EF4-FFF2-40B4-BE49-F238E27FC236}">
                <a16:creationId xmlns:a16="http://schemas.microsoft.com/office/drawing/2014/main" id="{5E120E28-71EA-97D3-7A42-B34FA71DC320}"/>
              </a:ext>
            </a:extLst>
          </p:cNvPr>
          <p:cNvCxnSpPr>
            <a:cxnSpLocks/>
            <a:endCxn id="54" idx="1"/>
          </p:cNvCxnSpPr>
          <p:nvPr/>
        </p:nvCxnSpPr>
        <p:spPr>
          <a:xfrm flipV="1">
            <a:off x="1206295" y="3126129"/>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Retângulo 3">
            <a:extLst>
              <a:ext uri="{FF2B5EF4-FFF2-40B4-BE49-F238E27FC236}">
                <a16:creationId xmlns:a16="http://schemas.microsoft.com/office/drawing/2014/main" id="{CE9E877E-B024-1D65-2BF5-32EB52C1341C}"/>
              </a:ext>
            </a:extLst>
          </p:cNvPr>
          <p:cNvSpPr/>
          <p:nvPr/>
        </p:nvSpPr>
        <p:spPr>
          <a:xfrm>
            <a:off x="373248" y="1461194"/>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3400 000 787</a:t>
            </a:r>
          </a:p>
          <a:p>
            <a:pPr algn="ctr"/>
            <a:r>
              <a:rPr lang="pt-BR" sz="600"/>
              <a:t>(6759)</a:t>
            </a:r>
          </a:p>
        </p:txBody>
      </p:sp>
      <p:sp>
        <p:nvSpPr>
          <p:cNvPr id="5" name="Retângulo 4">
            <a:extLst>
              <a:ext uri="{FF2B5EF4-FFF2-40B4-BE49-F238E27FC236}">
                <a16:creationId xmlns:a16="http://schemas.microsoft.com/office/drawing/2014/main" id="{784EE8DE-14DF-DA11-9580-2B0BA8BCA718}"/>
              </a:ext>
            </a:extLst>
          </p:cNvPr>
          <p:cNvSpPr/>
          <p:nvPr/>
        </p:nvSpPr>
        <p:spPr>
          <a:xfrm>
            <a:off x="1532195" y="1467593"/>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3400 001 716</a:t>
            </a:r>
          </a:p>
        </p:txBody>
      </p:sp>
      <p:cxnSp>
        <p:nvCxnSpPr>
          <p:cNvPr id="6" name="Conector reto 5">
            <a:extLst>
              <a:ext uri="{FF2B5EF4-FFF2-40B4-BE49-F238E27FC236}">
                <a16:creationId xmlns:a16="http://schemas.microsoft.com/office/drawing/2014/main" id="{308FE8DB-4B3B-4A16-5948-BDBCB656474C}"/>
              </a:ext>
            </a:extLst>
          </p:cNvPr>
          <p:cNvCxnSpPr>
            <a:cxnSpLocks/>
            <a:endCxn id="5" idx="1"/>
          </p:cNvCxnSpPr>
          <p:nvPr/>
        </p:nvCxnSpPr>
        <p:spPr>
          <a:xfrm flipV="1">
            <a:off x="1202750" y="1564189"/>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Retângulo 9">
            <a:extLst>
              <a:ext uri="{FF2B5EF4-FFF2-40B4-BE49-F238E27FC236}">
                <a16:creationId xmlns:a16="http://schemas.microsoft.com/office/drawing/2014/main" id="{FDFF8DC2-6E11-7E4E-90C5-7DF5BBA1E55F}"/>
              </a:ext>
            </a:extLst>
          </p:cNvPr>
          <p:cNvSpPr/>
          <p:nvPr/>
        </p:nvSpPr>
        <p:spPr>
          <a:xfrm>
            <a:off x="373248" y="1996625"/>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3400 000 243</a:t>
            </a:r>
          </a:p>
          <a:p>
            <a:pPr algn="ctr"/>
            <a:r>
              <a:rPr lang="pt-BR" sz="600"/>
              <a:t>(6612)</a:t>
            </a:r>
          </a:p>
        </p:txBody>
      </p:sp>
      <p:sp>
        <p:nvSpPr>
          <p:cNvPr id="11" name="Retângulo 10">
            <a:extLst>
              <a:ext uri="{FF2B5EF4-FFF2-40B4-BE49-F238E27FC236}">
                <a16:creationId xmlns:a16="http://schemas.microsoft.com/office/drawing/2014/main" id="{BEE149FC-124A-3D6B-EEAC-996696355860}"/>
              </a:ext>
            </a:extLst>
          </p:cNvPr>
          <p:cNvSpPr/>
          <p:nvPr/>
        </p:nvSpPr>
        <p:spPr>
          <a:xfrm>
            <a:off x="1532195" y="2003024"/>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3400 001 720</a:t>
            </a:r>
          </a:p>
        </p:txBody>
      </p:sp>
      <p:cxnSp>
        <p:nvCxnSpPr>
          <p:cNvPr id="12" name="Conector reto 11">
            <a:extLst>
              <a:ext uri="{FF2B5EF4-FFF2-40B4-BE49-F238E27FC236}">
                <a16:creationId xmlns:a16="http://schemas.microsoft.com/office/drawing/2014/main" id="{294487E9-A5CD-171E-F1D3-3F2E6B21F893}"/>
              </a:ext>
            </a:extLst>
          </p:cNvPr>
          <p:cNvCxnSpPr>
            <a:cxnSpLocks/>
            <a:endCxn id="11" idx="1"/>
          </p:cNvCxnSpPr>
          <p:nvPr/>
        </p:nvCxnSpPr>
        <p:spPr>
          <a:xfrm flipV="1">
            <a:off x="1202750" y="2099620"/>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Retângulo 12">
            <a:extLst>
              <a:ext uri="{FF2B5EF4-FFF2-40B4-BE49-F238E27FC236}">
                <a16:creationId xmlns:a16="http://schemas.microsoft.com/office/drawing/2014/main" id="{926505F2-7D2D-F891-7550-1C883FBA3A91}"/>
              </a:ext>
            </a:extLst>
          </p:cNvPr>
          <p:cNvSpPr/>
          <p:nvPr/>
        </p:nvSpPr>
        <p:spPr>
          <a:xfrm>
            <a:off x="376793" y="2503437"/>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3400 000 491</a:t>
            </a:r>
          </a:p>
          <a:p>
            <a:pPr algn="ctr"/>
            <a:r>
              <a:rPr lang="pt-BR" sz="600"/>
              <a:t>(6345)</a:t>
            </a:r>
          </a:p>
        </p:txBody>
      </p:sp>
      <p:sp>
        <p:nvSpPr>
          <p:cNvPr id="14" name="Retângulo 13">
            <a:extLst>
              <a:ext uri="{FF2B5EF4-FFF2-40B4-BE49-F238E27FC236}">
                <a16:creationId xmlns:a16="http://schemas.microsoft.com/office/drawing/2014/main" id="{A44CB94E-38E0-7EB0-A1C2-E088692B2B77}"/>
              </a:ext>
            </a:extLst>
          </p:cNvPr>
          <p:cNvSpPr/>
          <p:nvPr/>
        </p:nvSpPr>
        <p:spPr>
          <a:xfrm>
            <a:off x="1535740" y="2509836"/>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3400 001 726</a:t>
            </a:r>
          </a:p>
        </p:txBody>
      </p:sp>
      <p:cxnSp>
        <p:nvCxnSpPr>
          <p:cNvPr id="15" name="Conector reto 14">
            <a:extLst>
              <a:ext uri="{FF2B5EF4-FFF2-40B4-BE49-F238E27FC236}">
                <a16:creationId xmlns:a16="http://schemas.microsoft.com/office/drawing/2014/main" id="{6561769B-DBEE-AEC0-286F-B3019863BECE}"/>
              </a:ext>
            </a:extLst>
          </p:cNvPr>
          <p:cNvCxnSpPr>
            <a:cxnSpLocks/>
            <a:endCxn id="14" idx="1"/>
          </p:cNvCxnSpPr>
          <p:nvPr/>
        </p:nvCxnSpPr>
        <p:spPr>
          <a:xfrm flipV="1">
            <a:off x="1206295" y="2606432"/>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CaixaDeTexto 16">
            <a:extLst>
              <a:ext uri="{FF2B5EF4-FFF2-40B4-BE49-F238E27FC236}">
                <a16:creationId xmlns:a16="http://schemas.microsoft.com/office/drawing/2014/main" id="{73ABDCF3-B6A5-93A3-3385-910897C06D6B}"/>
              </a:ext>
            </a:extLst>
          </p:cNvPr>
          <p:cNvSpPr txBox="1"/>
          <p:nvPr/>
        </p:nvSpPr>
        <p:spPr>
          <a:xfrm>
            <a:off x="361344" y="1203769"/>
            <a:ext cx="1106277" cy="246221"/>
          </a:xfrm>
          <a:prstGeom prst="rect">
            <a:avLst/>
          </a:prstGeom>
          <a:noFill/>
        </p:spPr>
        <p:txBody>
          <a:bodyPr wrap="square" rtlCol="0">
            <a:spAutoFit/>
          </a:bodyPr>
          <a:lstStyle/>
          <a:p>
            <a:r>
              <a:rPr lang="pt-BR" sz="1000" b="1">
                <a:latin typeface="ZF Prometo Light" panose="020B0404030203060203" pitchFamily="34" charset="0"/>
              </a:rPr>
              <a:t>(Ref. antiga)</a:t>
            </a:r>
          </a:p>
        </p:txBody>
      </p:sp>
      <p:sp>
        <p:nvSpPr>
          <p:cNvPr id="18" name="CaixaDeTexto 17">
            <a:extLst>
              <a:ext uri="{FF2B5EF4-FFF2-40B4-BE49-F238E27FC236}">
                <a16:creationId xmlns:a16="http://schemas.microsoft.com/office/drawing/2014/main" id="{96E101E6-F10C-1756-EE6A-D6F1F039F265}"/>
              </a:ext>
            </a:extLst>
          </p:cNvPr>
          <p:cNvSpPr txBox="1"/>
          <p:nvPr/>
        </p:nvSpPr>
        <p:spPr>
          <a:xfrm>
            <a:off x="1584087" y="1203294"/>
            <a:ext cx="1106277" cy="246221"/>
          </a:xfrm>
          <a:prstGeom prst="rect">
            <a:avLst/>
          </a:prstGeom>
          <a:noFill/>
        </p:spPr>
        <p:txBody>
          <a:bodyPr wrap="square" rtlCol="0">
            <a:spAutoFit/>
          </a:bodyPr>
          <a:lstStyle/>
          <a:p>
            <a:r>
              <a:rPr lang="pt-BR" sz="1000" b="1">
                <a:latin typeface="ZF Prometo Light" panose="020B0404030203060203" pitchFamily="34" charset="0"/>
              </a:rPr>
              <a:t>(Ref. nova)</a:t>
            </a:r>
          </a:p>
        </p:txBody>
      </p:sp>
      <p:sp>
        <p:nvSpPr>
          <p:cNvPr id="19" name="Seta: para a Direita 18">
            <a:extLst>
              <a:ext uri="{FF2B5EF4-FFF2-40B4-BE49-F238E27FC236}">
                <a16:creationId xmlns:a16="http://schemas.microsoft.com/office/drawing/2014/main" id="{003A2324-E3EA-4C11-548C-9F6CC585ED23}"/>
              </a:ext>
            </a:extLst>
          </p:cNvPr>
          <p:cNvSpPr/>
          <p:nvPr/>
        </p:nvSpPr>
        <p:spPr>
          <a:xfrm>
            <a:off x="1226453" y="1312703"/>
            <a:ext cx="35763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20" name="Tabela 19">
            <a:extLst>
              <a:ext uri="{FF2B5EF4-FFF2-40B4-BE49-F238E27FC236}">
                <a16:creationId xmlns:a16="http://schemas.microsoft.com/office/drawing/2014/main" id="{3ED6D498-4734-C377-3D7F-C163972EA8FF}"/>
              </a:ext>
            </a:extLst>
          </p:cNvPr>
          <p:cNvGraphicFramePr>
            <a:graphicFrameLocks noGrp="1"/>
          </p:cNvGraphicFramePr>
          <p:nvPr/>
        </p:nvGraphicFramePr>
        <p:xfrm>
          <a:off x="2690364" y="1373856"/>
          <a:ext cx="6389841" cy="361209"/>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61209">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IVECO</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   VERTIS 90V16 2010-2012 / VETIS HD 90V18 2012-2016</a:t>
                      </a:r>
                      <a:endParaRPr lang="pt-BR" sz="600" b="0" i="0" u="none" strike="noStrike">
                        <a:solidFill>
                          <a:srgbClr val="000000"/>
                        </a:solidFill>
                        <a:effectLst/>
                        <a:latin typeface="ZF Prometo Light" panose="020B0404030203060203" pitchFamily="34" charset="0"/>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C1029713</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graphicFrame>
        <p:nvGraphicFramePr>
          <p:cNvPr id="21" name="Tabela 20">
            <a:extLst>
              <a:ext uri="{FF2B5EF4-FFF2-40B4-BE49-F238E27FC236}">
                <a16:creationId xmlns:a16="http://schemas.microsoft.com/office/drawing/2014/main" id="{89B0A2FB-E4CB-0CE1-9882-18E5DBDD2742}"/>
              </a:ext>
            </a:extLst>
          </p:cNvPr>
          <p:cNvGraphicFramePr>
            <a:graphicFrameLocks noGrp="1"/>
          </p:cNvGraphicFramePr>
          <p:nvPr/>
        </p:nvGraphicFramePr>
        <p:xfrm>
          <a:off x="2690364" y="874094"/>
          <a:ext cx="6389841" cy="27429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46220">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DESCRIÇÃO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MARCA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MONTADORA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APLICAÇÃO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pt-BR" sz="600">
                          <a:solidFill>
                            <a:schemeClr val="lt1"/>
                          </a:solidFill>
                          <a:latin typeface="ZF Prometo Light" panose="020B0404030203060203" pitchFamily="34" charset="0"/>
                          <a:ea typeface="Montserrat SemiBold"/>
                          <a:cs typeface="Montserrat SemiBold"/>
                          <a:sym typeface="Montserrat SemiBold"/>
                        </a:rPr>
                        <a:t>REF. CRUZADA</a:t>
                      </a: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extLst>
                  <a:ext uri="{0D108BD9-81ED-4DB2-BD59-A6C34878D82A}">
                    <a16:rowId xmlns:a16="http://schemas.microsoft.com/office/drawing/2014/main" val="516752477"/>
                  </a:ext>
                </a:extLst>
              </a:tr>
            </a:tbl>
          </a:graphicData>
        </a:graphic>
      </p:graphicFrame>
      <p:cxnSp>
        <p:nvCxnSpPr>
          <p:cNvPr id="22" name="Conector reto 21">
            <a:extLst>
              <a:ext uri="{FF2B5EF4-FFF2-40B4-BE49-F238E27FC236}">
                <a16:creationId xmlns:a16="http://schemas.microsoft.com/office/drawing/2014/main" id="{6396605C-DE73-D838-7676-4049F0293201}"/>
              </a:ext>
            </a:extLst>
          </p:cNvPr>
          <p:cNvCxnSpPr>
            <a:cxnSpLocks/>
          </p:cNvCxnSpPr>
          <p:nvPr/>
        </p:nvCxnSpPr>
        <p:spPr>
          <a:xfrm>
            <a:off x="2328528" y="1551882"/>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Tabela 24">
            <a:extLst>
              <a:ext uri="{FF2B5EF4-FFF2-40B4-BE49-F238E27FC236}">
                <a16:creationId xmlns:a16="http://schemas.microsoft.com/office/drawing/2014/main" id="{2C112A04-F6FB-BDAD-415D-421805AB130D}"/>
              </a:ext>
            </a:extLst>
          </p:cNvPr>
          <p:cNvGraphicFramePr>
            <a:graphicFrameLocks noGrp="1"/>
          </p:cNvGraphicFramePr>
          <p:nvPr/>
        </p:nvGraphicFramePr>
        <p:xfrm>
          <a:off x="2690364" y="1903643"/>
          <a:ext cx="6389841" cy="370138"/>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70138">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 1420 2001-2005 / 1720 1984-2005 / L1620 1996-2005 / OF1620 1993-2003 / OF 1721 1998-2005 / OH1420 1987-2005</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6458 03</a:t>
                      </a:r>
                    </a:p>
                    <a:p>
                      <a:pPr algn="ctr" fontAlgn="ctr"/>
                      <a:r>
                        <a:rPr lang="pt-BR" sz="700" b="0" i="0" u="none" strike="noStrike">
                          <a:solidFill>
                            <a:srgbClr val="000000"/>
                          </a:solidFill>
                          <a:effectLst/>
                          <a:latin typeface="ZF Prometo Light" panose="020B0404030203060203" pitchFamily="34" charset="0"/>
                        </a:rPr>
                        <a:t>635 3076 00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28" name="Conector reto 27">
            <a:extLst>
              <a:ext uri="{FF2B5EF4-FFF2-40B4-BE49-F238E27FC236}">
                <a16:creationId xmlns:a16="http://schemas.microsoft.com/office/drawing/2014/main" id="{1B3BE0FD-2134-5570-0139-A563445984B1}"/>
              </a:ext>
            </a:extLst>
          </p:cNvPr>
          <p:cNvCxnSpPr>
            <a:cxnSpLocks/>
          </p:cNvCxnSpPr>
          <p:nvPr/>
        </p:nvCxnSpPr>
        <p:spPr>
          <a:xfrm>
            <a:off x="2328528" y="2100871"/>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8" name="Tabela 37">
            <a:extLst>
              <a:ext uri="{FF2B5EF4-FFF2-40B4-BE49-F238E27FC236}">
                <a16:creationId xmlns:a16="http://schemas.microsoft.com/office/drawing/2014/main" id="{56B97580-0FEE-CA46-680B-0CB0F85ED74A}"/>
              </a:ext>
            </a:extLst>
          </p:cNvPr>
          <p:cNvGraphicFramePr>
            <a:graphicFrameLocks noGrp="1"/>
          </p:cNvGraphicFramePr>
          <p:nvPr/>
        </p:nvGraphicFramePr>
        <p:xfrm>
          <a:off x="2683273" y="2404947"/>
          <a:ext cx="6389841" cy="372109"/>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72109">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OF1417 1999-2003 / OF1418 2004-2011 / OH1417 2003-2004 / OH1418 2003-2007</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104651BR-2</a:t>
                      </a:r>
                    </a:p>
                    <a:p>
                      <a:pPr algn="ctr" fontAlgn="ctr"/>
                      <a:r>
                        <a:rPr lang="pt-BR" sz="700" b="0" i="0" u="none" strike="noStrike">
                          <a:solidFill>
                            <a:srgbClr val="000000"/>
                          </a:solidFill>
                          <a:effectLst/>
                          <a:latin typeface="ZF Prometo Light" panose="020B0404030203060203" pitchFamily="34" charset="0"/>
                        </a:rPr>
                        <a:t>636 3005 10 0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39" name="Conector reto 38">
            <a:extLst>
              <a:ext uri="{FF2B5EF4-FFF2-40B4-BE49-F238E27FC236}">
                <a16:creationId xmlns:a16="http://schemas.microsoft.com/office/drawing/2014/main" id="{F1DCD893-7CEC-A926-958C-8D406AC6A8EA}"/>
              </a:ext>
            </a:extLst>
          </p:cNvPr>
          <p:cNvCxnSpPr>
            <a:cxnSpLocks/>
          </p:cNvCxnSpPr>
          <p:nvPr/>
        </p:nvCxnSpPr>
        <p:spPr>
          <a:xfrm>
            <a:off x="2321440" y="2603458"/>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1" name="Tabela 40">
            <a:extLst>
              <a:ext uri="{FF2B5EF4-FFF2-40B4-BE49-F238E27FC236}">
                <a16:creationId xmlns:a16="http://schemas.microsoft.com/office/drawing/2014/main" id="{58C62AAF-9ED3-36C3-91B1-94B5128E46EA}"/>
              </a:ext>
            </a:extLst>
          </p:cNvPr>
          <p:cNvGraphicFramePr>
            <a:graphicFrameLocks noGrp="1"/>
          </p:cNvGraphicFramePr>
          <p:nvPr/>
        </p:nvGraphicFramePr>
        <p:xfrm>
          <a:off x="2690364" y="2971213"/>
          <a:ext cx="6389841" cy="32639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12548">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Conjunto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r>
                        <a:rPr lang="pt-BR" sz="600" b="0" i="0" u="none" strike="noStrike" cap="none" noProof="0">
                          <a:solidFill>
                            <a:srgbClr val="000000"/>
                          </a:solidFill>
                          <a:effectLst/>
                          <a:latin typeface="ZF Prometo Light"/>
                          <a:cs typeface="Arial"/>
                          <a:sym typeface="Arial"/>
                        </a:rPr>
                        <a:t>ACCELO1016 2012/... / ACCELO 815 2012/... / ACCELO 1016 20212/... / LO 915 2004-2011 / LO916 2012/... / ATTACK 9 2019/... / FLY 9 2019/...</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104650-2</a:t>
                      </a:r>
                    </a:p>
                    <a:p>
                      <a:pPr algn="ctr" fontAlgn="ctr"/>
                      <a:r>
                        <a:rPr lang="pt-BR" sz="700" b="0" i="0" u="none" strike="noStrike">
                          <a:solidFill>
                            <a:srgbClr val="000000"/>
                          </a:solidFill>
                          <a:effectLst/>
                          <a:latin typeface="ZF Prometo Light" panose="020B0404030203060203" pitchFamily="34" charset="0"/>
                        </a:rPr>
                        <a:t>636 3001 00</a:t>
                      </a:r>
                    </a:p>
                    <a:p>
                      <a:pPr algn="ctr" fontAlgn="ctr"/>
                      <a:r>
                        <a:rPr lang="pt-BR" sz="700" b="0" i="0" u="none" strike="noStrike">
                          <a:solidFill>
                            <a:srgbClr val="000000"/>
                          </a:solidFill>
                          <a:effectLst/>
                          <a:latin typeface="ZF Prometo Light" panose="020B0404030203060203" pitchFamily="34" charset="0"/>
                        </a:rPr>
                        <a:t>827487</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45" name="Conector reto 44">
            <a:extLst>
              <a:ext uri="{FF2B5EF4-FFF2-40B4-BE49-F238E27FC236}">
                <a16:creationId xmlns:a16="http://schemas.microsoft.com/office/drawing/2014/main" id="{99583EE9-9547-D2EC-5F0A-2EB0A14BE9B9}"/>
              </a:ext>
            </a:extLst>
          </p:cNvPr>
          <p:cNvCxnSpPr>
            <a:cxnSpLocks/>
          </p:cNvCxnSpPr>
          <p:nvPr/>
        </p:nvCxnSpPr>
        <p:spPr>
          <a:xfrm>
            <a:off x="2321437" y="3125025"/>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6" name="Imagem 45" descr="Logotipo&#10;&#10;Descrição gerada automaticamente">
            <a:extLst>
              <a:ext uri="{FF2B5EF4-FFF2-40B4-BE49-F238E27FC236}">
                <a16:creationId xmlns:a16="http://schemas.microsoft.com/office/drawing/2014/main" id="{15C4592A-C911-E19C-1DA7-269FC5B5C236}"/>
              </a:ext>
            </a:extLst>
          </p:cNvPr>
          <p:cNvPicPr>
            <a:picLocks noChangeAspect="1"/>
          </p:cNvPicPr>
          <p:nvPr/>
        </p:nvPicPr>
        <p:blipFill>
          <a:blip r:embed="rId3"/>
          <a:stretch>
            <a:fillRect/>
          </a:stretch>
        </p:blipFill>
        <p:spPr>
          <a:xfrm>
            <a:off x="4115453" y="1431573"/>
            <a:ext cx="456547" cy="249436"/>
          </a:xfrm>
          <a:prstGeom prst="rect">
            <a:avLst/>
          </a:prstGeom>
        </p:spPr>
      </p:pic>
      <p:pic>
        <p:nvPicPr>
          <p:cNvPr id="63" name="Imagem 62" descr="Logotipo&#10;&#10;Descrição gerada automaticamente">
            <a:extLst>
              <a:ext uri="{FF2B5EF4-FFF2-40B4-BE49-F238E27FC236}">
                <a16:creationId xmlns:a16="http://schemas.microsoft.com/office/drawing/2014/main" id="{73445524-C9AC-99F3-68F6-B2A46C189025}"/>
              </a:ext>
            </a:extLst>
          </p:cNvPr>
          <p:cNvPicPr>
            <a:picLocks noChangeAspect="1"/>
          </p:cNvPicPr>
          <p:nvPr/>
        </p:nvPicPr>
        <p:blipFill>
          <a:blip r:embed="rId3"/>
          <a:stretch>
            <a:fillRect/>
          </a:stretch>
        </p:blipFill>
        <p:spPr>
          <a:xfrm>
            <a:off x="4108187" y="1965210"/>
            <a:ext cx="456547" cy="249436"/>
          </a:xfrm>
          <a:prstGeom prst="rect">
            <a:avLst/>
          </a:prstGeom>
        </p:spPr>
      </p:pic>
      <p:pic>
        <p:nvPicPr>
          <p:cNvPr id="64" name="Imagem 63" descr="Logotipo&#10;&#10;Descrição gerada automaticamente">
            <a:extLst>
              <a:ext uri="{FF2B5EF4-FFF2-40B4-BE49-F238E27FC236}">
                <a16:creationId xmlns:a16="http://schemas.microsoft.com/office/drawing/2014/main" id="{C74BB825-6E66-2C4F-22A7-EF976A8727C4}"/>
              </a:ext>
            </a:extLst>
          </p:cNvPr>
          <p:cNvPicPr>
            <a:picLocks noChangeAspect="1"/>
          </p:cNvPicPr>
          <p:nvPr/>
        </p:nvPicPr>
        <p:blipFill>
          <a:blip r:embed="rId3"/>
          <a:stretch>
            <a:fillRect/>
          </a:stretch>
        </p:blipFill>
        <p:spPr>
          <a:xfrm>
            <a:off x="4108186" y="2480461"/>
            <a:ext cx="456547" cy="249436"/>
          </a:xfrm>
          <a:prstGeom prst="rect">
            <a:avLst/>
          </a:prstGeom>
        </p:spPr>
      </p:pic>
      <p:pic>
        <p:nvPicPr>
          <p:cNvPr id="65" name="Imagem 64" descr="Logotipo&#10;&#10;Descrição gerada automaticamente">
            <a:extLst>
              <a:ext uri="{FF2B5EF4-FFF2-40B4-BE49-F238E27FC236}">
                <a16:creationId xmlns:a16="http://schemas.microsoft.com/office/drawing/2014/main" id="{AE112300-AE98-B4E3-4DBC-75E38B3527C6}"/>
              </a:ext>
            </a:extLst>
          </p:cNvPr>
          <p:cNvPicPr>
            <a:picLocks noChangeAspect="1"/>
          </p:cNvPicPr>
          <p:nvPr/>
        </p:nvPicPr>
        <p:blipFill>
          <a:blip r:embed="rId3"/>
          <a:stretch>
            <a:fillRect/>
          </a:stretch>
        </p:blipFill>
        <p:spPr>
          <a:xfrm>
            <a:off x="4108185" y="3009690"/>
            <a:ext cx="456547" cy="249436"/>
          </a:xfrm>
          <a:prstGeom prst="rect">
            <a:avLst/>
          </a:prstGeom>
        </p:spPr>
      </p:pic>
      <p:sp>
        <p:nvSpPr>
          <p:cNvPr id="7" name="Retângulo 6">
            <a:extLst>
              <a:ext uri="{FF2B5EF4-FFF2-40B4-BE49-F238E27FC236}">
                <a16:creationId xmlns:a16="http://schemas.microsoft.com/office/drawing/2014/main" id="{9691D077-E47E-839A-864B-DB956AE60D0F}"/>
              </a:ext>
            </a:extLst>
          </p:cNvPr>
          <p:cNvSpPr/>
          <p:nvPr/>
        </p:nvSpPr>
        <p:spPr>
          <a:xfrm>
            <a:off x="361344" y="3556346"/>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3400 000 845</a:t>
            </a:r>
          </a:p>
          <a:p>
            <a:pPr algn="ctr"/>
            <a:r>
              <a:rPr lang="pt-BR" sz="600"/>
              <a:t>(6751)</a:t>
            </a:r>
          </a:p>
        </p:txBody>
      </p:sp>
      <p:sp>
        <p:nvSpPr>
          <p:cNvPr id="8" name="Retângulo 7">
            <a:extLst>
              <a:ext uri="{FF2B5EF4-FFF2-40B4-BE49-F238E27FC236}">
                <a16:creationId xmlns:a16="http://schemas.microsoft.com/office/drawing/2014/main" id="{193870B9-5D50-2BB1-EF71-D294D5821EC6}"/>
              </a:ext>
            </a:extLst>
          </p:cNvPr>
          <p:cNvSpPr/>
          <p:nvPr/>
        </p:nvSpPr>
        <p:spPr>
          <a:xfrm>
            <a:off x="1520291" y="3562745"/>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3400 001 730</a:t>
            </a:r>
          </a:p>
        </p:txBody>
      </p:sp>
      <p:cxnSp>
        <p:nvCxnSpPr>
          <p:cNvPr id="9" name="Conector reto 8">
            <a:extLst>
              <a:ext uri="{FF2B5EF4-FFF2-40B4-BE49-F238E27FC236}">
                <a16:creationId xmlns:a16="http://schemas.microsoft.com/office/drawing/2014/main" id="{F13CC8DB-D17D-D8E0-B623-CBFFE64D8A77}"/>
              </a:ext>
            </a:extLst>
          </p:cNvPr>
          <p:cNvCxnSpPr>
            <a:cxnSpLocks/>
            <a:endCxn id="8" idx="1"/>
          </p:cNvCxnSpPr>
          <p:nvPr/>
        </p:nvCxnSpPr>
        <p:spPr>
          <a:xfrm flipV="1">
            <a:off x="1190846" y="3659341"/>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6" name="Tabela 15">
            <a:extLst>
              <a:ext uri="{FF2B5EF4-FFF2-40B4-BE49-F238E27FC236}">
                <a16:creationId xmlns:a16="http://schemas.microsoft.com/office/drawing/2014/main" id="{DCCA17DB-EE7E-B7A2-E913-0E4A214C4C6A}"/>
              </a:ext>
            </a:extLst>
          </p:cNvPr>
          <p:cNvGraphicFramePr>
            <a:graphicFrameLocks noGrp="1"/>
          </p:cNvGraphicFramePr>
          <p:nvPr/>
        </p:nvGraphicFramePr>
        <p:xfrm>
          <a:off x="2674915" y="3504425"/>
          <a:ext cx="6389841" cy="43307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12548">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Conjunto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IVECO</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r>
                        <a:rPr lang="pt-BR" sz="600" b="0" i="0" u="none" strike="noStrike" cap="none" noProof="0">
                          <a:solidFill>
                            <a:srgbClr val="000000"/>
                          </a:solidFill>
                          <a:effectLst/>
                          <a:latin typeface="ZF Prometo Light"/>
                          <a:cs typeface="Arial"/>
                          <a:sym typeface="Arial"/>
                        </a:rPr>
                        <a:t> 170S28 2014/... / 170E28S 2015-2019 / 240E30 2016/... 310E30 2017-2019 / 170E28S 2012-2017 / 240E28S 2012-2017 / 240E25 2008-2012 / 310E20 2016-2019</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500053995</a:t>
                      </a:r>
                    </a:p>
                    <a:p>
                      <a:pPr algn="ctr" fontAlgn="ctr"/>
                      <a:r>
                        <a:rPr lang="pt-BR" sz="700" b="0" i="0" u="none" strike="noStrike">
                          <a:solidFill>
                            <a:srgbClr val="000000"/>
                          </a:solidFill>
                          <a:effectLst/>
                          <a:latin typeface="ZF Prometo Light" panose="020B0404030203060203" pitchFamily="34" charset="0"/>
                        </a:rPr>
                        <a:t>5801215831</a:t>
                      </a:r>
                    </a:p>
                    <a:p>
                      <a:pPr algn="ctr" fontAlgn="ctr"/>
                      <a:r>
                        <a:rPr lang="pt-BR" sz="700" b="0" i="0" u="none" strike="noStrike">
                          <a:solidFill>
                            <a:srgbClr val="000000"/>
                          </a:solidFill>
                          <a:effectLst/>
                          <a:latin typeface="ZF Prometo Light" panose="020B0404030203060203" pitchFamily="34" charset="0"/>
                        </a:rPr>
                        <a:t>5801215832</a:t>
                      </a:r>
                    </a:p>
                    <a:p>
                      <a:pPr algn="ctr" fontAlgn="ctr"/>
                      <a:r>
                        <a:rPr lang="pt-BR" sz="700" b="0" i="0" u="none" strike="noStrike">
                          <a:solidFill>
                            <a:srgbClr val="000000"/>
                          </a:solidFill>
                          <a:effectLst/>
                          <a:latin typeface="ZF Prometo Light" panose="020B0404030203060203" pitchFamily="34" charset="0"/>
                        </a:rPr>
                        <a:t>5801216019</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26" name="Conector reto 25">
            <a:extLst>
              <a:ext uri="{FF2B5EF4-FFF2-40B4-BE49-F238E27FC236}">
                <a16:creationId xmlns:a16="http://schemas.microsoft.com/office/drawing/2014/main" id="{B8B9F2C5-16E8-BB88-852F-13840DA20944}"/>
              </a:ext>
            </a:extLst>
          </p:cNvPr>
          <p:cNvCxnSpPr>
            <a:cxnSpLocks/>
          </p:cNvCxnSpPr>
          <p:nvPr/>
        </p:nvCxnSpPr>
        <p:spPr>
          <a:xfrm>
            <a:off x="2305988" y="3651310"/>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7" name="Imagem 26" descr="Logotipo&#10;&#10;Descrição gerada automaticamente">
            <a:extLst>
              <a:ext uri="{FF2B5EF4-FFF2-40B4-BE49-F238E27FC236}">
                <a16:creationId xmlns:a16="http://schemas.microsoft.com/office/drawing/2014/main" id="{74581D5D-94CF-3AA7-B507-DFE96FC5907B}"/>
              </a:ext>
            </a:extLst>
          </p:cNvPr>
          <p:cNvPicPr>
            <a:picLocks noChangeAspect="1"/>
          </p:cNvPicPr>
          <p:nvPr/>
        </p:nvPicPr>
        <p:blipFill>
          <a:blip r:embed="rId3"/>
          <a:stretch>
            <a:fillRect/>
          </a:stretch>
        </p:blipFill>
        <p:spPr>
          <a:xfrm>
            <a:off x="4096372" y="3599548"/>
            <a:ext cx="456547" cy="249436"/>
          </a:xfrm>
          <a:prstGeom prst="rect">
            <a:avLst/>
          </a:prstGeom>
        </p:spPr>
      </p:pic>
    </p:spTree>
    <p:extLst>
      <p:ext uri="{BB962C8B-B14F-4D97-AF65-F5344CB8AC3E}">
        <p14:creationId xmlns:p14="http://schemas.microsoft.com/office/powerpoint/2010/main" val="2248241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3" name="Retângulo 2">
            <a:extLst>
              <a:ext uri="{FF2B5EF4-FFF2-40B4-BE49-F238E27FC236}">
                <a16:creationId xmlns:a16="http://schemas.microsoft.com/office/drawing/2014/main" id="{52973470-88BB-06FB-62F9-272958D12E5F}"/>
              </a:ext>
            </a:extLst>
          </p:cNvPr>
          <p:cNvSpPr/>
          <p:nvPr/>
        </p:nvSpPr>
        <p:spPr>
          <a:xfrm>
            <a:off x="0" y="4657725"/>
            <a:ext cx="9144000" cy="483549"/>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Google Shape;23;p2"/>
          <p:cNvSpPr txBox="1"/>
          <p:nvPr/>
        </p:nvSpPr>
        <p:spPr>
          <a:xfrm>
            <a:off x="43787" y="-11518"/>
            <a:ext cx="7902447" cy="31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000" dirty="0">
                <a:latin typeface="ZF Prometo Light" panose="020B0404030203060203" pitchFamily="34" charset="0"/>
                <a:ea typeface="Montserrat"/>
                <a:cs typeface="Montserrat"/>
                <a:sym typeface="Montserrat"/>
              </a:rPr>
              <a:t>A ZF comunica a comunização/substituição de códigos de novos kits de embreagem para comercialização:</a:t>
            </a:r>
          </a:p>
        </p:txBody>
      </p:sp>
      <p:sp>
        <p:nvSpPr>
          <p:cNvPr id="24" name="Google Shape;24;p2"/>
          <p:cNvSpPr txBox="1"/>
          <p:nvPr/>
        </p:nvSpPr>
        <p:spPr>
          <a:xfrm>
            <a:off x="731357" y="929899"/>
            <a:ext cx="2321454" cy="1693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de-DE" sz="900">
                <a:latin typeface="ZF Prometo Medium" panose="020B0704030203060203" pitchFamily="34" charset="0"/>
                <a:ea typeface="Montserrat"/>
                <a:cs typeface="Montserrat"/>
                <a:sym typeface="Montserrat"/>
              </a:rPr>
              <a:t>DADOS DO PRODUTO</a:t>
            </a:r>
            <a:endParaRPr sz="900">
              <a:latin typeface="ZF Prometo Medium" panose="020B0704030203060203" pitchFamily="34" charset="0"/>
              <a:ea typeface="Montserrat"/>
              <a:cs typeface="Montserrat"/>
              <a:sym typeface="Montserrat"/>
            </a:endParaRPr>
          </a:p>
        </p:txBody>
      </p:sp>
      <p:sp>
        <p:nvSpPr>
          <p:cNvPr id="2" name="CaixaDeTexto 1">
            <a:extLst>
              <a:ext uri="{FF2B5EF4-FFF2-40B4-BE49-F238E27FC236}">
                <a16:creationId xmlns:a16="http://schemas.microsoft.com/office/drawing/2014/main" id="{B605C3CF-9277-C601-4530-24A540A67BF9}"/>
              </a:ext>
            </a:extLst>
          </p:cNvPr>
          <p:cNvSpPr txBox="1"/>
          <p:nvPr/>
        </p:nvSpPr>
        <p:spPr>
          <a:xfrm>
            <a:off x="6868972" y="4609253"/>
            <a:ext cx="2326234" cy="584775"/>
          </a:xfrm>
          <a:prstGeom prst="rect">
            <a:avLst/>
          </a:prstGeom>
          <a:noFill/>
        </p:spPr>
        <p:txBody>
          <a:bodyPr wrap="square" rtlCol="0">
            <a:spAutoFit/>
          </a:bodyPr>
          <a:lstStyle/>
          <a:p>
            <a:r>
              <a:rPr lang="pt-BR" sz="800">
                <a:solidFill>
                  <a:schemeClr val="bg1"/>
                </a:solidFill>
                <a:latin typeface="ZF Prometo Light" panose="020B0404030203060203" pitchFamily="34" charset="0"/>
              </a:rPr>
              <a:t>ZF Aftermarket</a:t>
            </a:r>
          </a:p>
          <a:p>
            <a:r>
              <a:rPr lang="pt-BR" sz="800">
                <a:solidFill>
                  <a:schemeClr val="bg1"/>
                </a:solidFill>
                <a:latin typeface="ZF Prometo Light" panose="020B0404030203060203" pitchFamily="34" charset="0"/>
              </a:rPr>
              <a:t>Rodovia Senador José Ermírio de Moraes, s/nº, KM 11 – Itu – SP – CEP 13314-012</a:t>
            </a:r>
          </a:p>
          <a:p>
            <a:r>
              <a:rPr lang="pt-BR" sz="800">
                <a:solidFill>
                  <a:schemeClr val="bg1"/>
                </a:solidFill>
                <a:latin typeface="ZF Prometo Light" panose="020B0404030203060203" pitchFamily="34" charset="0"/>
              </a:rPr>
              <a:t>Central de Atendimento </a:t>
            </a:r>
            <a:r>
              <a:rPr lang="pt-BR" sz="800" b="0" i="0">
                <a:solidFill>
                  <a:schemeClr val="bg1"/>
                </a:solidFill>
                <a:effectLst/>
                <a:latin typeface="ZF Prometo Light" panose="020B0404030203060203" pitchFamily="34" charset="0"/>
              </a:rPr>
              <a:t>0800 011 1100</a:t>
            </a:r>
            <a:endParaRPr lang="pt-BR" sz="800">
              <a:solidFill>
                <a:schemeClr val="bg1"/>
              </a:solidFill>
              <a:latin typeface="ZF Prometo Light" panose="020B0404030203060203" pitchFamily="34" charset="0"/>
            </a:endParaRPr>
          </a:p>
        </p:txBody>
      </p:sp>
      <p:sp>
        <p:nvSpPr>
          <p:cNvPr id="53" name="Retângulo 52">
            <a:extLst>
              <a:ext uri="{FF2B5EF4-FFF2-40B4-BE49-F238E27FC236}">
                <a16:creationId xmlns:a16="http://schemas.microsoft.com/office/drawing/2014/main" id="{936E9730-28BC-114D-BB8D-0AF1325A8D72}"/>
              </a:ext>
            </a:extLst>
          </p:cNvPr>
          <p:cNvSpPr/>
          <p:nvPr/>
        </p:nvSpPr>
        <p:spPr>
          <a:xfrm>
            <a:off x="376793" y="3681225"/>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3400 001 285</a:t>
            </a:r>
          </a:p>
        </p:txBody>
      </p:sp>
      <p:sp>
        <p:nvSpPr>
          <p:cNvPr id="54" name="Retângulo 53">
            <a:extLst>
              <a:ext uri="{FF2B5EF4-FFF2-40B4-BE49-F238E27FC236}">
                <a16:creationId xmlns:a16="http://schemas.microsoft.com/office/drawing/2014/main" id="{AC446ED4-3BDC-304B-D648-2D447792599F}"/>
              </a:ext>
            </a:extLst>
          </p:cNvPr>
          <p:cNvSpPr/>
          <p:nvPr/>
        </p:nvSpPr>
        <p:spPr>
          <a:xfrm>
            <a:off x="1535740" y="3687624"/>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3400 001 738</a:t>
            </a:r>
          </a:p>
        </p:txBody>
      </p:sp>
      <p:cxnSp>
        <p:nvCxnSpPr>
          <p:cNvPr id="55" name="Conector reto 54">
            <a:extLst>
              <a:ext uri="{FF2B5EF4-FFF2-40B4-BE49-F238E27FC236}">
                <a16:creationId xmlns:a16="http://schemas.microsoft.com/office/drawing/2014/main" id="{5E120E28-71EA-97D3-7A42-B34FA71DC320}"/>
              </a:ext>
            </a:extLst>
          </p:cNvPr>
          <p:cNvCxnSpPr>
            <a:cxnSpLocks/>
            <a:endCxn id="54" idx="1"/>
          </p:cNvCxnSpPr>
          <p:nvPr/>
        </p:nvCxnSpPr>
        <p:spPr>
          <a:xfrm flipV="1">
            <a:off x="1206295" y="3784220"/>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Retângulo 3">
            <a:extLst>
              <a:ext uri="{FF2B5EF4-FFF2-40B4-BE49-F238E27FC236}">
                <a16:creationId xmlns:a16="http://schemas.microsoft.com/office/drawing/2014/main" id="{CE9E877E-B024-1D65-2BF5-32EB52C1341C}"/>
              </a:ext>
            </a:extLst>
          </p:cNvPr>
          <p:cNvSpPr/>
          <p:nvPr/>
        </p:nvSpPr>
        <p:spPr>
          <a:xfrm>
            <a:off x="373248" y="1461194"/>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3400 001 126</a:t>
            </a:r>
          </a:p>
          <a:p>
            <a:pPr algn="ctr"/>
            <a:r>
              <a:rPr lang="pt-BR" sz="600"/>
              <a:t>(6126)</a:t>
            </a:r>
          </a:p>
        </p:txBody>
      </p:sp>
      <p:sp>
        <p:nvSpPr>
          <p:cNvPr id="5" name="Retângulo 4">
            <a:extLst>
              <a:ext uri="{FF2B5EF4-FFF2-40B4-BE49-F238E27FC236}">
                <a16:creationId xmlns:a16="http://schemas.microsoft.com/office/drawing/2014/main" id="{784EE8DE-14DF-DA11-9580-2B0BA8BCA718}"/>
              </a:ext>
            </a:extLst>
          </p:cNvPr>
          <p:cNvSpPr/>
          <p:nvPr/>
        </p:nvSpPr>
        <p:spPr>
          <a:xfrm>
            <a:off x="1532195" y="1467593"/>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3400 001 717</a:t>
            </a:r>
          </a:p>
        </p:txBody>
      </p:sp>
      <p:cxnSp>
        <p:nvCxnSpPr>
          <p:cNvPr id="6" name="Conector reto 5">
            <a:extLst>
              <a:ext uri="{FF2B5EF4-FFF2-40B4-BE49-F238E27FC236}">
                <a16:creationId xmlns:a16="http://schemas.microsoft.com/office/drawing/2014/main" id="{308FE8DB-4B3B-4A16-5948-BDBCB656474C}"/>
              </a:ext>
            </a:extLst>
          </p:cNvPr>
          <p:cNvCxnSpPr>
            <a:cxnSpLocks/>
            <a:endCxn id="5" idx="1"/>
          </p:cNvCxnSpPr>
          <p:nvPr/>
        </p:nvCxnSpPr>
        <p:spPr>
          <a:xfrm flipV="1">
            <a:off x="1202750" y="1564189"/>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Retângulo 9">
            <a:extLst>
              <a:ext uri="{FF2B5EF4-FFF2-40B4-BE49-F238E27FC236}">
                <a16:creationId xmlns:a16="http://schemas.microsoft.com/office/drawing/2014/main" id="{FDFF8DC2-6E11-7E4E-90C5-7DF5BBA1E55F}"/>
              </a:ext>
            </a:extLst>
          </p:cNvPr>
          <p:cNvSpPr/>
          <p:nvPr/>
        </p:nvSpPr>
        <p:spPr>
          <a:xfrm>
            <a:off x="373248" y="1996625"/>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3400 001 260</a:t>
            </a:r>
          </a:p>
          <a:p>
            <a:pPr algn="ctr"/>
            <a:r>
              <a:rPr lang="pt-BR" sz="600"/>
              <a:t>(6260)</a:t>
            </a:r>
          </a:p>
        </p:txBody>
      </p:sp>
      <p:sp>
        <p:nvSpPr>
          <p:cNvPr id="11" name="Retângulo 10">
            <a:extLst>
              <a:ext uri="{FF2B5EF4-FFF2-40B4-BE49-F238E27FC236}">
                <a16:creationId xmlns:a16="http://schemas.microsoft.com/office/drawing/2014/main" id="{BEE149FC-124A-3D6B-EEAC-996696355860}"/>
              </a:ext>
            </a:extLst>
          </p:cNvPr>
          <p:cNvSpPr/>
          <p:nvPr/>
        </p:nvSpPr>
        <p:spPr>
          <a:xfrm>
            <a:off x="1532195" y="2003024"/>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3400 001 718</a:t>
            </a:r>
          </a:p>
        </p:txBody>
      </p:sp>
      <p:cxnSp>
        <p:nvCxnSpPr>
          <p:cNvPr id="12" name="Conector reto 11">
            <a:extLst>
              <a:ext uri="{FF2B5EF4-FFF2-40B4-BE49-F238E27FC236}">
                <a16:creationId xmlns:a16="http://schemas.microsoft.com/office/drawing/2014/main" id="{294487E9-A5CD-171E-F1D3-3F2E6B21F893}"/>
              </a:ext>
            </a:extLst>
          </p:cNvPr>
          <p:cNvCxnSpPr>
            <a:cxnSpLocks/>
            <a:endCxn id="11" idx="1"/>
          </p:cNvCxnSpPr>
          <p:nvPr/>
        </p:nvCxnSpPr>
        <p:spPr>
          <a:xfrm flipV="1">
            <a:off x="1202750" y="2099620"/>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Retângulo 12">
            <a:extLst>
              <a:ext uri="{FF2B5EF4-FFF2-40B4-BE49-F238E27FC236}">
                <a16:creationId xmlns:a16="http://schemas.microsoft.com/office/drawing/2014/main" id="{926505F2-7D2D-F891-7550-1C883FBA3A91}"/>
              </a:ext>
            </a:extLst>
          </p:cNvPr>
          <p:cNvSpPr/>
          <p:nvPr/>
        </p:nvSpPr>
        <p:spPr>
          <a:xfrm>
            <a:off x="376793" y="3161528"/>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3400 000 785</a:t>
            </a:r>
          </a:p>
          <a:p>
            <a:pPr algn="ctr"/>
            <a:r>
              <a:rPr lang="pt-BR" sz="600"/>
              <a:t>(6852)</a:t>
            </a:r>
          </a:p>
        </p:txBody>
      </p:sp>
      <p:sp>
        <p:nvSpPr>
          <p:cNvPr id="14" name="Retângulo 13">
            <a:extLst>
              <a:ext uri="{FF2B5EF4-FFF2-40B4-BE49-F238E27FC236}">
                <a16:creationId xmlns:a16="http://schemas.microsoft.com/office/drawing/2014/main" id="{A44CB94E-38E0-7EB0-A1C2-E088692B2B77}"/>
              </a:ext>
            </a:extLst>
          </p:cNvPr>
          <p:cNvSpPr/>
          <p:nvPr/>
        </p:nvSpPr>
        <p:spPr>
          <a:xfrm>
            <a:off x="1535740" y="3167927"/>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3400 001 721</a:t>
            </a:r>
          </a:p>
        </p:txBody>
      </p:sp>
      <p:cxnSp>
        <p:nvCxnSpPr>
          <p:cNvPr id="15" name="Conector reto 14">
            <a:extLst>
              <a:ext uri="{FF2B5EF4-FFF2-40B4-BE49-F238E27FC236}">
                <a16:creationId xmlns:a16="http://schemas.microsoft.com/office/drawing/2014/main" id="{6561769B-DBEE-AEC0-286F-B3019863BECE}"/>
              </a:ext>
            </a:extLst>
          </p:cNvPr>
          <p:cNvCxnSpPr>
            <a:cxnSpLocks/>
            <a:endCxn id="14" idx="1"/>
          </p:cNvCxnSpPr>
          <p:nvPr/>
        </p:nvCxnSpPr>
        <p:spPr>
          <a:xfrm flipV="1">
            <a:off x="1206295" y="3264523"/>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CaixaDeTexto 16">
            <a:extLst>
              <a:ext uri="{FF2B5EF4-FFF2-40B4-BE49-F238E27FC236}">
                <a16:creationId xmlns:a16="http://schemas.microsoft.com/office/drawing/2014/main" id="{73ABDCF3-B6A5-93A3-3385-910897C06D6B}"/>
              </a:ext>
            </a:extLst>
          </p:cNvPr>
          <p:cNvSpPr txBox="1"/>
          <p:nvPr/>
        </p:nvSpPr>
        <p:spPr>
          <a:xfrm>
            <a:off x="361344" y="1203769"/>
            <a:ext cx="1106277" cy="246221"/>
          </a:xfrm>
          <a:prstGeom prst="rect">
            <a:avLst/>
          </a:prstGeom>
          <a:noFill/>
        </p:spPr>
        <p:txBody>
          <a:bodyPr wrap="square" rtlCol="0">
            <a:spAutoFit/>
          </a:bodyPr>
          <a:lstStyle/>
          <a:p>
            <a:r>
              <a:rPr lang="pt-BR" sz="1000" b="1">
                <a:latin typeface="ZF Prometo Light" panose="020B0404030203060203" pitchFamily="34" charset="0"/>
              </a:rPr>
              <a:t>(Ref. antiga)</a:t>
            </a:r>
          </a:p>
        </p:txBody>
      </p:sp>
      <p:sp>
        <p:nvSpPr>
          <p:cNvPr id="18" name="CaixaDeTexto 17">
            <a:extLst>
              <a:ext uri="{FF2B5EF4-FFF2-40B4-BE49-F238E27FC236}">
                <a16:creationId xmlns:a16="http://schemas.microsoft.com/office/drawing/2014/main" id="{96E101E6-F10C-1756-EE6A-D6F1F039F265}"/>
              </a:ext>
            </a:extLst>
          </p:cNvPr>
          <p:cNvSpPr txBox="1"/>
          <p:nvPr/>
        </p:nvSpPr>
        <p:spPr>
          <a:xfrm>
            <a:off x="1584087" y="1203294"/>
            <a:ext cx="1106277" cy="246221"/>
          </a:xfrm>
          <a:prstGeom prst="rect">
            <a:avLst/>
          </a:prstGeom>
          <a:noFill/>
        </p:spPr>
        <p:txBody>
          <a:bodyPr wrap="square" rtlCol="0">
            <a:spAutoFit/>
          </a:bodyPr>
          <a:lstStyle/>
          <a:p>
            <a:r>
              <a:rPr lang="pt-BR" sz="1000" b="1">
                <a:latin typeface="ZF Prometo Light" panose="020B0404030203060203" pitchFamily="34" charset="0"/>
              </a:rPr>
              <a:t>(Ref. nova)</a:t>
            </a:r>
          </a:p>
        </p:txBody>
      </p:sp>
      <p:sp>
        <p:nvSpPr>
          <p:cNvPr id="19" name="Seta: para a Direita 18">
            <a:extLst>
              <a:ext uri="{FF2B5EF4-FFF2-40B4-BE49-F238E27FC236}">
                <a16:creationId xmlns:a16="http://schemas.microsoft.com/office/drawing/2014/main" id="{003A2324-E3EA-4C11-548C-9F6CC585ED23}"/>
              </a:ext>
            </a:extLst>
          </p:cNvPr>
          <p:cNvSpPr/>
          <p:nvPr/>
        </p:nvSpPr>
        <p:spPr>
          <a:xfrm>
            <a:off x="1226453" y="1312703"/>
            <a:ext cx="35763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20" name="Tabela 19">
            <a:extLst>
              <a:ext uri="{FF2B5EF4-FFF2-40B4-BE49-F238E27FC236}">
                <a16:creationId xmlns:a16="http://schemas.microsoft.com/office/drawing/2014/main" id="{3ED6D498-4734-C377-3D7F-C163972EA8FF}"/>
              </a:ext>
            </a:extLst>
          </p:cNvPr>
          <p:cNvGraphicFramePr>
            <a:graphicFrameLocks noGrp="1"/>
          </p:cNvGraphicFramePr>
          <p:nvPr/>
        </p:nvGraphicFramePr>
        <p:xfrm>
          <a:off x="2690364" y="1373856"/>
          <a:ext cx="6389841" cy="361209"/>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61209">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VOLKSWAGEN</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9.160 2016-2018 / DELIVERY 9.160 2012-2020 / C816 2012-2013 / DELIVERY 8.160 2011-2020 / 5.150 2015-2020 / CARGO C1119 2024-2019 </a:t>
                      </a:r>
                      <a:endParaRPr lang="pt-BR" sz="600" b="0" i="0" u="none" strike="noStrike">
                        <a:solidFill>
                          <a:srgbClr val="000000"/>
                        </a:solidFill>
                        <a:effectLst/>
                        <a:latin typeface="ZF Prometo Light" panose="020B0404030203060203" pitchFamily="34" charset="0"/>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232717</a:t>
                      </a:r>
                    </a:p>
                    <a:p>
                      <a:pPr algn="ctr" fontAlgn="ctr"/>
                      <a:r>
                        <a:rPr lang="pt-BR" sz="700" b="0" i="0" u="none" strike="noStrike">
                          <a:solidFill>
                            <a:srgbClr val="000000"/>
                          </a:solidFill>
                          <a:effectLst/>
                          <a:latin typeface="ZF Prometo Light" panose="020B0404030203060203" pitchFamily="34" charset="0"/>
                        </a:rPr>
                        <a:t>CC457502EA</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graphicFrame>
        <p:nvGraphicFramePr>
          <p:cNvPr id="21" name="Tabela 20">
            <a:extLst>
              <a:ext uri="{FF2B5EF4-FFF2-40B4-BE49-F238E27FC236}">
                <a16:creationId xmlns:a16="http://schemas.microsoft.com/office/drawing/2014/main" id="{89B0A2FB-E4CB-0CE1-9882-18E5DBDD2742}"/>
              </a:ext>
            </a:extLst>
          </p:cNvPr>
          <p:cNvGraphicFramePr>
            <a:graphicFrameLocks noGrp="1"/>
          </p:cNvGraphicFramePr>
          <p:nvPr/>
        </p:nvGraphicFramePr>
        <p:xfrm>
          <a:off x="2690364" y="874094"/>
          <a:ext cx="6389841" cy="27429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46220">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DESCRIÇÃO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MARCA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MONTADORA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APLICAÇÃO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pt-BR" sz="600">
                          <a:solidFill>
                            <a:schemeClr val="lt1"/>
                          </a:solidFill>
                          <a:latin typeface="ZF Prometo Light" panose="020B0404030203060203" pitchFamily="34" charset="0"/>
                          <a:ea typeface="Montserrat SemiBold"/>
                          <a:cs typeface="Montserrat SemiBold"/>
                          <a:sym typeface="Montserrat SemiBold"/>
                        </a:rPr>
                        <a:t>REF. CRUZADA</a:t>
                      </a: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extLst>
                  <a:ext uri="{0D108BD9-81ED-4DB2-BD59-A6C34878D82A}">
                    <a16:rowId xmlns:a16="http://schemas.microsoft.com/office/drawing/2014/main" val="516752477"/>
                  </a:ext>
                </a:extLst>
              </a:tr>
            </a:tbl>
          </a:graphicData>
        </a:graphic>
      </p:graphicFrame>
      <p:cxnSp>
        <p:nvCxnSpPr>
          <p:cNvPr id="22" name="Conector reto 21">
            <a:extLst>
              <a:ext uri="{FF2B5EF4-FFF2-40B4-BE49-F238E27FC236}">
                <a16:creationId xmlns:a16="http://schemas.microsoft.com/office/drawing/2014/main" id="{6396605C-DE73-D838-7676-4049F0293201}"/>
              </a:ext>
            </a:extLst>
          </p:cNvPr>
          <p:cNvCxnSpPr>
            <a:cxnSpLocks/>
          </p:cNvCxnSpPr>
          <p:nvPr/>
        </p:nvCxnSpPr>
        <p:spPr>
          <a:xfrm>
            <a:off x="2328528" y="1551882"/>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Tabela 24">
            <a:extLst>
              <a:ext uri="{FF2B5EF4-FFF2-40B4-BE49-F238E27FC236}">
                <a16:creationId xmlns:a16="http://schemas.microsoft.com/office/drawing/2014/main" id="{2C112A04-F6FB-BDAD-415D-421805AB130D}"/>
              </a:ext>
            </a:extLst>
          </p:cNvPr>
          <p:cNvGraphicFramePr>
            <a:graphicFrameLocks noGrp="1"/>
          </p:cNvGraphicFramePr>
          <p:nvPr/>
        </p:nvGraphicFramePr>
        <p:xfrm>
          <a:off x="2690364" y="1903643"/>
          <a:ext cx="6389841" cy="370138"/>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70138">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AGRALE</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MA 8.7 2012/... / MA 10.0 2007-2011 / A7500 2015-2022 / 8700 2012-2015 /  A8700 2015/... / 8700 2011-2017 / 6500 2012-2020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6020003011006</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28" name="Conector reto 27">
            <a:extLst>
              <a:ext uri="{FF2B5EF4-FFF2-40B4-BE49-F238E27FC236}">
                <a16:creationId xmlns:a16="http://schemas.microsoft.com/office/drawing/2014/main" id="{1B3BE0FD-2134-5570-0139-A563445984B1}"/>
              </a:ext>
            </a:extLst>
          </p:cNvPr>
          <p:cNvCxnSpPr>
            <a:cxnSpLocks/>
          </p:cNvCxnSpPr>
          <p:nvPr/>
        </p:nvCxnSpPr>
        <p:spPr>
          <a:xfrm>
            <a:off x="2328528" y="2100871"/>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8" name="Tabela 37">
            <a:extLst>
              <a:ext uri="{FF2B5EF4-FFF2-40B4-BE49-F238E27FC236}">
                <a16:creationId xmlns:a16="http://schemas.microsoft.com/office/drawing/2014/main" id="{56B97580-0FEE-CA46-680B-0CB0F85ED74A}"/>
              </a:ext>
            </a:extLst>
          </p:cNvPr>
          <p:cNvGraphicFramePr>
            <a:graphicFrameLocks noGrp="1"/>
          </p:cNvGraphicFramePr>
          <p:nvPr>
            <p:extLst>
              <p:ext uri="{D42A27DB-BD31-4B8C-83A1-F6EECF244321}">
                <p14:modId xmlns:p14="http://schemas.microsoft.com/office/powerpoint/2010/main" val="3816748445"/>
              </p:ext>
            </p:extLst>
          </p:nvPr>
        </p:nvGraphicFramePr>
        <p:xfrm>
          <a:off x="2683273" y="3063038"/>
          <a:ext cx="6389841" cy="372109"/>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72109">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AGRALE</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MA 9.2 2012/... / MA 10.0 2012-2018 / MA 9.2 2004-2011 / VOLARE ATTACK 2019/... VOLARE V5 E V6 2014/....</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6025003023000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39" name="Conector reto 38">
            <a:extLst>
              <a:ext uri="{FF2B5EF4-FFF2-40B4-BE49-F238E27FC236}">
                <a16:creationId xmlns:a16="http://schemas.microsoft.com/office/drawing/2014/main" id="{F1DCD893-7CEC-A926-958C-8D406AC6A8EA}"/>
              </a:ext>
            </a:extLst>
          </p:cNvPr>
          <p:cNvCxnSpPr>
            <a:cxnSpLocks/>
          </p:cNvCxnSpPr>
          <p:nvPr/>
        </p:nvCxnSpPr>
        <p:spPr>
          <a:xfrm>
            <a:off x="2321440" y="3261549"/>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1" name="Tabela 40">
            <a:extLst>
              <a:ext uri="{FF2B5EF4-FFF2-40B4-BE49-F238E27FC236}">
                <a16:creationId xmlns:a16="http://schemas.microsoft.com/office/drawing/2014/main" id="{58C62AAF-9ED3-36C3-91B1-94B5128E46EA}"/>
              </a:ext>
            </a:extLst>
          </p:cNvPr>
          <p:cNvGraphicFramePr>
            <a:graphicFrameLocks noGrp="1"/>
          </p:cNvGraphicFramePr>
          <p:nvPr>
            <p:extLst>
              <p:ext uri="{D42A27DB-BD31-4B8C-83A1-F6EECF244321}">
                <p14:modId xmlns:p14="http://schemas.microsoft.com/office/powerpoint/2010/main" val="816513902"/>
              </p:ext>
            </p:extLst>
          </p:nvPr>
        </p:nvGraphicFramePr>
        <p:xfrm>
          <a:off x="2690364" y="3594669"/>
          <a:ext cx="6389841" cy="37211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12548">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Conjunto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r>
                        <a:rPr lang="pt-BR" sz="600" b="0" i="0" u="none" strike="noStrike" cap="none" noProof="0">
                          <a:solidFill>
                            <a:srgbClr val="000000"/>
                          </a:solidFill>
                          <a:effectLst/>
                          <a:latin typeface="ZF Prometo Light"/>
                          <a:cs typeface="Arial"/>
                          <a:sym typeface="Arial"/>
                        </a:rPr>
                        <a:t>1214 1215 1718 1218 1318 1418 710 712 914 915 ACCELO 815 1016 915 ATEGO 915 1315 1418 1518 1718 1419 1719 ATRON 1319 LO914 LO915 LO916 OF1218 OF1417 OF1418 OH1417 OH1418 OH1518</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104654BR-2</a:t>
                      </a:r>
                    </a:p>
                    <a:p>
                      <a:pPr algn="ctr" fontAlgn="ctr"/>
                      <a:r>
                        <a:rPr lang="pt-BR" sz="700" b="0" i="0" u="none" strike="noStrike">
                          <a:solidFill>
                            <a:srgbClr val="000000"/>
                          </a:solidFill>
                          <a:effectLst/>
                          <a:latin typeface="ZF Prometo Light" panose="020B0404030203060203" pitchFamily="34" charset="0"/>
                        </a:rPr>
                        <a:t>232 510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45" name="Conector reto 44">
            <a:extLst>
              <a:ext uri="{FF2B5EF4-FFF2-40B4-BE49-F238E27FC236}">
                <a16:creationId xmlns:a16="http://schemas.microsoft.com/office/drawing/2014/main" id="{99583EE9-9547-D2EC-5F0A-2EB0A14BE9B9}"/>
              </a:ext>
            </a:extLst>
          </p:cNvPr>
          <p:cNvCxnSpPr>
            <a:cxnSpLocks/>
          </p:cNvCxnSpPr>
          <p:nvPr/>
        </p:nvCxnSpPr>
        <p:spPr>
          <a:xfrm>
            <a:off x="2321437" y="3776189"/>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6" name="Imagem 45" descr="Logotipo&#10;&#10;Descrição gerada automaticamente">
            <a:extLst>
              <a:ext uri="{FF2B5EF4-FFF2-40B4-BE49-F238E27FC236}">
                <a16:creationId xmlns:a16="http://schemas.microsoft.com/office/drawing/2014/main" id="{15C4592A-C911-E19C-1DA7-269FC5B5C236}"/>
              </a:ext>
            </a:extLst>
          </p:cNvPr>
          <p:cNvPicPr>
            <a:picLocks noChangeAspect="1"/>
          </p:cNvPicPr>
          <p:nvPr/>
        </p:nvPicPr>
        <p:blipFill>
          <a:blip r:embed="rId3"/>
          <a:stretch>
            <a:fillRect/>
          </a:stretch>
        </p:blipFill>
        <p:spPr>
          <a:xfrm>
            <a:off x="4115453" y="1431573"/>
            <a:ext cx="456547" cy="249436"/>
          </a:xfrm>
          <a:prstGeom prst="rect">
            <a:avLst/>
          </a:prstGeom>
        </p:spPr>
      </p:pic>
      <p:pic>
        <p:nvPicPr>
          <p:cNvPr id="63" name="Imagem 62" descr="Logotipo&#10;&#10;Descrição gerada automaticamente">
            <a:extLst>
              <a:ext uri="{FF2B5EF4-FFF2-40B4-BE49-F238E27FC236}">
                <a16:creationId xmlns:a16="http://schemas.microsoft.com/office/drawing/2014/main" id="{73445524-C9AC-99F3-68F6-B2A46C189025}"/>
              </a:ext>
            </a:extLst>
          </p:cNvPr>
          <p:cNvPicPr>
            <a:picLocks noChangeAspect="1"/>
          </p:cNvPicPr>
          <p:nvPr/>
        </p:nvPicPr>
        <p:blipFill>
          <a:blip r:embed="rId3"/>
          <a:stretch>
            <a:fillRect/>
          </a:stretch>
        </p:blipFill>
        <p:spPr>
          <a:xfrm>
            <a:off x="4108187" y="1965210"/>
            <a:ext cx="456547" cy="249436"/>
          </a:xfrm>
          <a:prstGeom prst="rect">
            <a:avLst/>
          </a:prstGeom>
        </p:spPr>
      </p:pic>
      <p:pic>
        <p:nvPicPr>
          <p:cNvPr id="64" name="Imagem 63" descr="Logotipo&#10;&#10;Descrição gerada automaticamente">
            <a:extLst>
              <a:ext uri="{FF2B5EF4-FFF2-40B4-BE49-F238E27FC236}">
                <a16:creationId xmlns:a16="http://schemas.microsoft.com/office/drawing/2014/main" id="{C74BB825-6E66-2C4F-22A7-EF976A8727C4}"/>
              </a:ext>
            </a:extLst>
          </p:cNvPr>
          <p:cNvPicPr>
            <a:picLocks noChangeAspect="1"/>
          </p:cNvPicPr>
          <p:nvPr/>
        </p:nvPicPr>
        <p:blipFill>
          <a:blip r:embed="rId3"/>
          <a:stretch>
            <a:fillRect/>
          </a:stretch>
        </p:blipFill>
        <p:spPr>
          <a:xfrm>
            <a:off x="4108186" y="3138552"/>
            <a:ext cx="456547" cy="249436"/>
          </a:xfrm>
          <a:prstGeom prst="rect">
            <a:avLst/>
          </a:prstGeom>
        </p:spPr>
      </p:pic>
      <p:pic>
        <p:nvPicPr>
          <p:cNvPr id="65" name="Imagem 64" descr="Logotipo&#10;&#10;Descrição gerada automaticamente">
            <a:extLst>
              <a:ext uri="{FF2B5EF4-FFF2-40B4-BE49-F238E27FC236}">
                <a16:creationId xmlns:a16="http://schemas.microsoft.com/office/drawing/2014/main" id="{AE112300-AE98-B4E3-4DBC-75E38B3527C6}"/>
              </a:ext>
            </a:extLst>
          </p:cNvPr>
          <p:cNvPicPr>
            <a:picLocks noChangeAspect="1"/>
          </p:cNvPicPr>
          <p:nvPr/>
        </p:nvPicPr>
        <p:blipFill>
          <a:blip r:embed="rId3"/>
          <a:stretch>
            <a:fillRect/>
          </a:stretch>
        </p:blipFill>
        <p:spPr>
          <a:xfrm>
            <a:off x="4111821" y="3655781"/>
            <a:ext cx="456547" cy="249436"/>
          </a:xfrm>
          <a:prstGeom prst="rect">
            <a:avLst/>
          </a:prstGeom>
        </p:spPr>
      </p:pic>
      <p:sp>
        <p:nvSpPr>
          <p:cNvPr id="7" name="Retângulo 6">
            <a:extLst>
              <a:ext uri="{FF2B5EF4-FFF2-40B4-BE49-F238E27FC236}">
                <a16:creationId xmlns:a16="http://schemas.microsoft.com/office/drawing/2014/main" id="{6FFAF9F6-91BD-482E-E969-1444C3734572}"/>
              </a:ext>
            </a:extLst>
          </p:cNvPr>
          <p:cNvSpPr/>
          <p:nvPr/>
        </p:nvSpPr>
        <p:spPr>
          <a:xfrm>
            <a:off x="362938" y="2531297"/>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3000 954 318</a:t>
            </a:r>
          </a:p>
          <a:p>
            <a:pPr algn="ctr"/>
            <a:r>
              <a:rPr lang="pt-BR" sz="600"/>
              <a:t>(6012)</a:t>
            </a:r>
          </a:p>
        </p:txBody>
      </p:sp>
      <p:sp>
        <p:nvSpPr>
          <p:cNvPr id="8" name="Retângulo 7">
            <a:extLst>
              <a:ext uri="{FF2B5EF4-FFF2-40B4-BE49-F238E27FC236}">
                <a16:creationId xmlns:a16="http://schemas.microsoft.com/office/drawing/2014/main" id="{B3675EA7-7784-E6C9-692C-0D1B7EC82233}"/>
              </a:ext>
            </a:extLst>
          </p:cNvPr>
          <p:cNvSpPr/>
          <p:nvPr/>
        </p:nvSpPr>
        <p:spPr>
          <a:xfrm>
            <a:off x="1521885" y="2537696"/>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solidFill>
                  <a:schemeClr val="bg1"/>
                </a:solidFill>
              </a:rPr>
              <a:t>3400 001 719</a:t>
            </a:r>
          </a:p>
        </p:txBody>
      </p:sp>
      <p:cxnSp>
        <p:nvCxnSpPr>
          <p:cNvPr id="9" name="Conector reto 8">
            <a:extLst>
              <a:ext uri="{FF2B5EF4-FFF2-40B4-BE49-F238E27FC236}">
                <a16:creationId xmlns:a16="http://schemas.microsoft.com/office/drawing/2014/main" id="{A8754080-72E4-C585-04B5-DCAA65DF7BB0}"/>
              </a:ext>
            </a:extLst>
          </p:cNvPr>
          <p:cNvCxnSpPr>
            <a:cxnSpLocks/>
            <a:endCxn id="8" idx="1"/>
          </p:cNvCxnSpPr>
          <p:nvPr/>
        </p:nvCxnSpPr>
        <p:spPr>
          <a:xfrm flipV="1">
            <a:off x="1192440" y="2634292"/>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6" name="Tabela 15">
            <a:extLst>
              <a:ext uri="{FF2B5EF4-FFF2-40B4-BE49-F238E27FC236}">
                <a16:creationId xmlns:a16="http://schemas.microsoft.com/office/drawing/2014/main" id="{86E9150C-5966-5A01-B388-8DBB0375D173}"/>
              </a:ext>
            </a:extLst>
          </p:cNvPr>
          <p:cNvGraphicFramePr>
            <a:graphicFrameLocks noGrp="1"/>
          </p:cNvGraphicFramePr>
          <p:nvPr>
            <p:extLst>
              <p:ext uri="{D42A27DB-BD31-4B8C-83A1-F6EECF244321}">
                <p14:modId xmlns:p14="http://schemas.microsoft.com/office/powerpoint/2010/main" val="2909192430"/>
              </p:ext>
            </p:extLst>
          </p:nvPr>
        </p:nvGraphicFramePr>
        <p:xfrm>
          <a:off x="2676509" y="2437814"/>
          <a:ext cx="6389841" cy="37211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12548">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l">
                        <a:buNone/>
                      </a:pPr>
                      <a:r>
                        <a:rPr lang="pt-BR" sz="600" b="0" i="0" u="none" strike="noStrike" cap="none" noProof="0">
                          <a:solidFill>
                            <a:srgbClr val="000000"/>
                          </a:solidFill>
                          <a:effectLst/>
                          <a:latin typeface="ZF Prometo Light"/>
                          <a:cs typeface="Arial"/>
                          <a:sym typeface="Arial"/>
                        </a:rPr>
                        <a:t>1214 K 197-2005 / 1418 E 2000-2002 / 1420 2001-2005 / 1714K 1991-2001 / 1718 K 1990-2000 / 1718 A 1991-1993 / 1718M96 2000-2002 / 1720 K 1998-2005 /  O371 1987-1997 / OF1115 1987-1997 / OF1315 1987-1997 OF1318 1988-1998</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635 3501 00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pic>
        <p:nvPicPr>
          <p:cNvPr id="26" name="Imagem 25" descr="Logotipo&#10;&#10;Descrição gerada automaticamente">
            <a:extLst>
              <a:ext uri="{FF2B5EF4-FFF2-40B4-BE49-F238E27FC236}">
                <a16:creationId xmlns:a16="http://schemas.microsoft.com/office/drawing/2014/main" id="{2BB7F360-F0E0-0DBC-C759-D9132E584F2A}"/>
              </a:ext>
            </a:extLst>
          </p:cNvPr>
          <p:cNvPicPr>
            <a:picLocks noChangeAspect="1"/>
          </p:cNvPicPr>
          <p:nvPr/>
        </p:nvPicPr>
        <p:blipFill>
          <a:blip r:embed="rId3"/>
          <a:stretch>
            <a:fillRect/>
          </a:stretch>
        </p:blipFill>
        <p:spPr>
          <a:xfrm>
            <a:off x="4097966" y="2491999"/>
            <a:ext cx="456547" cy="249436"/>
          </a:xfrm>
          <a:prstGeom prst="rect">
            <a:avLst/>
          </a:prstGeom>
        </p:spPr>
      </p:pic>
      <p:cxnSp>
        <p:nvCxnSpPr>
          <p:cNvPr id="27" name="Conector reto 26">
            <a:extLst>
              <a:ext uri="{FF2B5EF4-FFF2-40B4-BE49-F238E27FC236}">
                <a16:creationId xmlns:a16="http://schemas.microsoft.com/office/drawing/2014/main" id="{AEE0207E-A90D-EFC4-E32B-9525EBB7533E}"/>
              </a:ext>
            </a:extLst>
          </p:cNvPr>
          <p:cNvCxnSpPr>
            <a:cxnSpLocks/>
          </p:cNvCxnSpPr>
          <p:nvPr/>
        </p:nvCxnSpPr>
        <p:spPr>
          <a:xfrm>
            <a:off x="2321441" y="2633188"/>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4565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3" name="Retângulo 2">
            <a:extLst>
              <a:ext uri="{FF2B5EF4-FFF2-40B4-BE49-F238E27FC236}">
                <a16:creationId xmlns:a16="http://schemas.microsoft.com/office/drawing/2014/main" id="{52973470-88BB-06FB-62F9-272958D12E5F}"/>
              </a:ext>
            </a:extLst>
          </p:cNvPr>
          <p:cNvSpPr/>
          <p:nvPr/>
        </p:nvSpPr>
        <p:spPr>
          <a:xfrm>
            <a:off x="0" y="4657725"/>
            <a:ext cx="9144000" cy="483549"/>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Google Shape;23;p2"/>
          <p:cNvSpPr txBox="1"/>
          <p:nvPr/>
        </p:nvSpPr>
        <p:spPr>
          <a:xfrm>
            <a:off x="43787" y="-11518"/>
            <a:ext cx="7902447" cy="31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000" dirty="0">
                <a:latin typeface="ZF Prometo Light" panose="020B0404030203060203" pitchFamily="34" charset="0"/>
                <a:ea typeface="Montserrat"/>
                <a:cs typeface="Montserrat"/>
                <a:sym typeface="Montserrat"/>
              </a:rPr>
              <a:t>A ZF comunica a comunização/substituição de códigos de novos kits de embreagem para comercialização:</a:t>
            </a:r>
          </a:p>
        </p:txBody>
      </p:sp>
      <p:sp>
        <p:nvSpPr>
          <p:cNvPr id="24" name="Google Shape;24;p2"/>
          <p:cNvSpPr txBox="1"/>
          <p:nvPr/>
        </p:nvSpPr>
        <p:spPr>
          <a:xfrm>
            <a:off x="731357" y="929899"/>
            <a:ext cx="2321454" cy="1693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de-DE" sz="900">
                <a:latin typeface="ZF Prometo Medium" panose="020B0704030203060203" pitchFamily="34" charset="0"/>
                <a:ea typeface="Montserrat"/>
                <a:cs typeface="Montserrat"/>
                <a:sym typeface="Montserrat"/>
              </a:rPr>
              <a:t>DADOS DO PRODUTO</a:t>
            </a:r>
            <a:endParaRPr sz="900">
              <a:latin typeface="ZF Prometo Medium" panose="020B0704030203060203" pitchFamily="34" charset="0"/>
              <a:ea typeface="Montserrat"/>
              <a:cs typeface="Montserrat"/>
              <a:sym typeface="Montserrat"/>
            </a:endParaRPr>
          </a:p>
        </p:txBody>
      </p:sp>
      <p:sp>
        <p:nvSpPr>
          <p:cNvPr id="2" name="CaixaDeTexto 1">
            <a:extLst>
              <a:ext uri="{FF2B5EF4-FFF2-40B4-BE49-F238E27FC236}">
                <a16:creationId xmlns:a16="http://schemas.microsoft.com/office/drawing/2014/main" id="{B605C3CF-9277-C601-4530-24A540A67BF9}"/>
              </a:ext>
            </a:extLst>
          </p:cNvPr>
          <p:cNvSpPr txBox="1"/>
          <p:nvPr/>
        </p:nvSpPr>
        <p:spPr>
          <a:xfrm>
            <a:off x="6868972" y="4609253"/>
            <a:ext cx="2326234" cy="584775"/>
          </a:xfrm>
          <a:prstGeom prst="rect">
            <a:avLst/>
          </a:prstGeom>
          <a:noFill/>
        </p:spPr>
        <p:txBody>
          <a:bodyPr wrap="square" rtlCol="0">
            <a:spAutoFit/>
          </a:bodyPr>
          <a:lstStyle/>
          <a:p>
            <a:r>
              <a:rPr lang="pt-BR" sz="800">
                <a:solidFill>
                  <a:schemeClr val="bg1"/>
                </a:solidFill>
                <a:latin typeface="ZF Prometo Light" panose="020B0404030203060203" pitchFamily="34" charset="0"/>
              </a:rPr>
              <a:t>ZF Aftermarket</a:t>
            </a:r>
          </a:p>
          <a:p>
            <a:r>
              <a:rPr lang="pt-BR" sz="800">
                <a:solidFill>
                  <a:schemeClr val="bg1"/>
                </a:solidFill>
                <a:latin typeface="ZF Prometo Light" panose="020B0404030203060203" pitchFamily="34" charset="0"/>
              </a:rPr>
              <a:t>Rodovia Senador José Ermírio de Moraes, s/nº, KM 11 – Itu – SP – CEP 13314-012</a:t>
            </a:r>
          </a:p>
          <a:p>
            <a:r>
              <a:rPr lang="pt-BR" sz="800">
                <a:solidFill>
                  <a:schemeClr val="bg1"/>
                </a:solidFill>
                <a:latin typeface="ZF Prometo Light" panose="020B0404030203060203" pitchFamily="34" charset="0"/>
              </a:rPr>
              <a:t>Central de Atendimento </a:t>
            </a:r>
            <a:r>
              <a:rPr lang="pt-BR" sz="800" b="0" i="0">
                <a:solidFill>
                  <a:schemeClr val="bg1"/>
                </a:solidFill>
                <a:effectLst/>
                <a:latin typeface="ZF Prometo Light" panose="020B0404030203060203" pitchFamily="34" charset="0"/>
              </a:rPr>
              <a:t>0800 011 1100</a:t>
            </a:r>
            <a:endParaRPr lang="pt-BR" sz="800">
              <a:solidFill>
                <a:schemeClr val="bg1"/>
              </a:solidFill>
              <a:latin typeface="ZF Prometo Light" panose="020B0404030203060203" pitchFamily="34" charset="0"/>
            </a:endParaRPr>
          </a:p>
        </p:txBody>
      </p:sp>
      <p:sp>
        <p:nvSpPr>
          <p:cNvPr id="53" name="Retângulo 52">
            <a:extLst>
              <a:ext uri="{FF2B5EF4-FFF2-40B4-BE49-F238E27FC236}">
                <a16:creationId xmlns:a16="http://schemas.microsoft.com/office/drawing/2014/main" id="{936E9730-28BC-114D-BB8D-0AF1325A8D72}"/>
              </a:ext>
            </a:extLst>
          </p:cNvPr>
          <p:cNvSpPr/>
          <p:nvPr/>
        </p:nvSpPr>
        <p:spPr>
          <a:xfrm>
            <a:off x="376793" y="3023134"/>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3400 700 679</a:t>
            </a:r>
          </a:p>
        </p:txBody>
      </p:sp>
      <p:sp>
        <p:nvSpPr>
          <p:cNvPr id="54" name="Retângulo 53">
            <a:extLst>
              <a:ext uri="{FF2B5EF4-FFF2-40B4-BE49-F238E27FC236}">
                <a16:creationId xmlns:a16="http://schemas.microsoft.com/office/drawing/2014/main" id="{AC446ED4-3BDC-304B-D648-2D447792599F}"/>
              </a:ext>
            </a:extLst>
          </p:cNvPr>
          <p:cNvSpPr/>
          <p:nvPr/>
        </p:nvSpPr>
        <p:spPr>
          <a:xfrm>
            <a:off x="1535740" y="3029533"/>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solidFill>
                  <a:schemeClr val="bg1"/>
                </a:solidFill>
              </a:rPr>
              <a:t>3400 001 729</a:t>
            </a:r>
          </a:p>
        </p:txBody>
      </p:sp>
      <p:cxnSp>
        <p:nvCxnSpPr>
          <p:cNvPr id="55" name="Conector reto 54">
            <a:extLst>
              <a:ext uri="{FF2B5EF4-FFF2-40B4-BE49-F238E27FC236}">
                <a16:creationId xmlns:a16="http://schemas.microsoft.com/office/drawing/2014/main" id="{5E120E28-71EA-97D3-7A42-B34FA71DC320}"/>
              </a:ext>
            </a:extLst>
          </p:cNvPr>
          <p:cNvCxnSpPr>
            <a:cxnSpLocks/>
            <a:endCxn id="54" idx="1"/>
          </p:cNvCxnSpPr>
          <p:nvPr/>
        </p:nvCxnSpPr>
        <p:spPr>
          <a:xfrm flipV="1">
            <a:off x="1206295" y="3126129"/>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Retângulo 3">
            <a:extLst>
              <a:ext uri="{FF2B5EF4-FFF2-40B4-BE49-F238E27FC236}">
                <a16:creationId xmlns:a16="http://schemas.microsoft.com/office/drawing/2014/main" id="{CE9E877E-B024-1D65-2BF5-32EB52C1341C}"/>
              </a:ext>
            </a:extLst>
          </p:cNvPr>
          <p:cNvSpPr/>
          <p:nvPr/>
        </p:nvSpPr>
        <p:spPr>
          <a:xfrm>
            <a:off x="373248" y="1461194"/>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3400 710 015</a:t>
            </a:r>
          </a:p>
          <a:p>
            <a:pPr algn="ctr"/>
            <a:r>
              <a:rPr lang="pt-BR" sz="600"/>
              <a:t>(6342)</a:t>
            </a:r>
          </a:p>
        </p:txBody>
      </p:sp>
      <p:sp>
        <p:nvSpPr>
          <p:cNvPr id="5" name="Retângulo 4">
            <a:extLst>
              <a:ext uri="{FF2B5EF4-FFF2-40B4-BE49-F238E27FC236}">
                <a16:creationId xmlns:a16="http://schemas.microsoft.com/office/drawing/2014/main" id="{784EE8DE-14DF-DA11-9580-2B0BA8BCA718}"/>
              </a:ext>
            </a:extLst>
          </p:cNvPr>
          <p:cNvSpPr/>
          <p:nvPr/>
        </p:nvSpPr>
        <p:spPr>
          <a:xfrm>
            <a:off x="1532195" y="1467593"/>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solidFill>
                  <a:schemeClr val="bg1"/>
                </a:solidFill>
              </a:rPr>
              <a:t>3400 001 722</a:t>
            </a:r>
          </a:p>
        </p:txBody>
      </p:sp>
      <p:cxnSp>
        <p:nvCxnSpPr>
          <p:cNvPr id="6" name="Conector reto 5">
            <a:extLst>
              <a:ext uri="{FF2B5EF4-FFF2-40B4-BE49-F238E27FC236}">
                <a16:creationId xmlns:a16="http://schemas.microsoft.com/office/drawing/2014/main" id="{308FE8DB-4B3B-4A16-5948-BDBCB656474C}"/>
              </a:ext>
            </a:extLst>
          </p:cNvPr>
          <p:cNvCxnSpPr>
            <a:cxnSpLocks/>
            <a:endCxn id="5" idx="1"/>
          </p:cNvCxnSpPr>
          <p:nvPr/>
        </p:nvCxnSpPr>
        <p:spPr>
          <a:xfrm flipV="1">
            <a:off x="1202750" y="1564189"/>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Retângulo 9">
            <a:extLst>
              <a:ext uri="{FF2B5EF4-FFF2-40B4-BE49-F238E27FC236}">
                <a16:creationId xmlns:a16="http://schemas.microsoft.com/office/drawing/2014/main" id="{FDFF8DC2-6E11-7E4E-90C5-7DF5BBA1E55F}"/>
              </a:ext>
            </a:extLst>
          </p:cNvPr>
          <p:cNvSpPr/>
          <p:nvPr/>
        </p:nvSpPr>
        <p:spPr>
          <a:xfrm>
            <a:off x="373248" y="1996625"/>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3400 710 013</a:t>
            </a:r>
          </a:p>
          <a:p>
            <a:pPr algn="ctr"/>
            <a:r>
              <a:rPr lang="pt-BR" sz="600"/>
              <a:t>(6412)</a:t>
            </a:r>
          </a:p>
        </p:txBody>
      </p:sp>
      <p:sp>
        <p:nvSpPr>
          <p:cNvPr id="11" name="Retângulo 10">
            <a:extLst>
              <a:ext uri="{FF2B5EF4-FFF2-40B4-BE49-F238E27FC236}">
                <a16:creationId xmlns:a16="http://schemas.microsoft.com/office/drawing/2014/main" id="{BEE149FC-124A-3D6B-EEAC-996696355860}"/>
              </a:ext>
            </a:extLst>
          </p:cNvPr>
          <p:cNvSpPr/>
          <p:nvPr/>
        </p:nvSpPr>
        <p:spPr>
          <a:xfrm>
            <a:off x="1532195" y="2003024"/>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solidFill>
                  <a:schemeClr val="bg1"/>
                </a:solidFill>
              </a:rPr>
              <a:t>3400 001 723</a:t>
            </a:r>
          </a:p>
        </p:txBody>
      </p:sp>
      <p:cxnSp>
        <p:nvCxnSpPr>
          <p:cNvPr id="12" name="Conector reto 11">
            <a:extLst>
              <a:ext uri="{FF2B5EF4-FFF2-40B4-BE49-F238E27FC236}">
                <a16:creationId xmlns:a16="http://schemas.microsoft.com/office/drawing/2014/main" id="{294487E9-A5CD-171E-F1D3-3F2E6B21F893}"/>
              </a:ext>
            </a:extLst>
          </p:cNvPr>
          <p:cNvCxnSpPr>
            <a:cxnSpLocks/>
            <a:endCxn id="11" idx="1"/>
          </p:cNvCxnSpPr>
          <p:nvPr/>
        </p:nvCxnSpPr>
        <p:spPr>
          <a:xfrm flipV="1">
            <a:off x="1202750" y="2099620"/>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Retângulo 12">
            <a:extLst>
              <a:ext uri="{FF2B5EF4-FFF2-40B4-BE49-F238E27FC236}">
                <a16:creationId xmlns:a16="http://schemas.microsoft.com/office/drawing/2014/main" id="{926505F2-7D2D-F891-7550-1C883FBA3A91}"/>
              </a:ext>
            </a:extLst>
          </p:cNvPr>
          <p:cNvSpPr/>
          <p:nvPr/>
        </p:nvSpPr>
        <p:spPr>
          <a:xfrm>
            <a:off x="376793" y="2503437"/>
            <a:ext cx="829502" cy="1931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3400 001 603</a:t>
            </a:r>
          </a:p>
        </p:txBody>
      </p:sp>
      <p:sp>
        <p:nvSpPr>
          <p:cNvPr id="14" name="Retângulo 13">
            <a:extLst>
              <a:ext uri="{FF2B5EF4-FFF2-40B4-BE49-F238E27FC236}">
                <a16:creationId xmlns:a16="http://schemas.microsoft.com/office/drawing/2014/main" id="{A44CB94E-38E0-7EB0-A1C2-E088692B2B77}"/>
              </a:ext>
            </a:extLst>
          </p:cNvPr>
          <p:cNvSpPr/>
          <p:nvPr/>
        </p:nvSpPr>
        <p:spPr>
          <a:xfrm>
            <a:off x="1535740" y="2509836"/>
            <a:ext cx="829501" cy="193192"/>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600"/>
              <a:t>3400 001 726</a:t>
            </a:r>
          </a:p>
        </p:txBody>
      </p:sp>
      <p:cxnSp>
        <p:nvCxnSpPr>
          <p:cNvPr id="15" name="Conector reto 14">
            <a:extLst>
              <a:ext uri="{FF2B5EF4-FFF2-40B4-BE49-F238E27FC236}">
                <a16:creationId xmlns:a16="http://schemas.microsoft.com/office/drawing/2014/main" id="{6561769B-DBEE-AEC0-286F-B3019863BECE}"/>
              </a:ext>
            </a:extLst>
          </p:cNvPr>
          <p:cNvCxnSpPr>
            <a:cxnSpLocks/>
            <a:endCxn id="14" idx="1"/>
          </p:cNvCxnSpPr>
          <p:nvPr/>
        </p:nvCxnSpPr>
        <p:spPr>
          <a:xfrm flipV="1">
            <a:off x="1206295" y="2606432"/>
            <a:ext cx="329445" cy="148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CaixaDeTexto 16">
            <a:extLst>
              <a:ext uri="{FF2B5EF4-FFF2-40B4-BE49-F238E27FC236}">
                <a16:creationId xmlns:a16="http://schemas.microsoft.com/office/drawing/2014/main" id="{73ABDCF3-B6A5-93A3-3385-910897C06D6B}"/>
              </a:ext>
            </a:extLst>
          </p:cNvPr>
          <p:cNvSpPr txBox="1"/>
          <p:nvPr/>
        </p:nvSpPr>
        <p:spPr>
          <a:xfrm>
            <a:off x="361344" y="1203769"/>
            <a:ext cx="1106277" cy="246221"/>
          </a:xfrm>
          <a:prstGeom prst="rect">
            <a:avLst/>
          </a:prstGeom>
          <a:noFill/>
        </p:spPr>
        <p:txBody>
          <a:bodyPr wrap="square" rtlCol="0">
            <a:spAutoFit/>
          </a:bodyPr>
          <a:lstStyle/>
          <a:p>
            <a:r>
              <a:rPr lang="pt-BR" sz="1000" b="1">
                <a:latin typeface="ZF Prometo Light" panose="020B0404030203060203" pitchFamily="34" charset="0"/>
              </a:rPr>
              <a:t>(Ref. antiga)</a:t>
            </a:r>
          </a:p>
        </p:txBody>
      </p:sp>
      <p:sp>
        <p:nvSpPr>
          <p:cNvPr id="18" name="CaixaDeTexto 17">
            <a:extLst>
              <a:ext uri="{FF2B5EF4-FFF2-40B4-BE49-F238E27FC236}">
                <a16:creationId xmlns:a16="http://schemas.microsoft.com/office/drawing/2014/main" id="{96E101E6-F10C-1756-EE6A-D6F1F039F265}"/>
              </a:ext>
            </a:extLst>
          </p:cNvPr>
          <p:cNvSpPr txBox="1"/>
          <p:nvPr/>
        </p:nvSpPr>
        <p:spPr>
          <a:xfrm>
            <a:off x="1584087" y="1203294"/>
            <a:ext cx="1106277" cy="246221"/>
          </a:xfrm>
          <a:prstGeom prst="rect">
            <a:avLst/>
          </a:prstGeom>
          <a:noFill/>
        </p:spPr>
        <p:txBody>
          <a:bodyPr wrap="square" rtlCol="0">
            <a:spAutoFit/>
          </a:bodyPr>
          <a:lstStyle/>
          <a:p>
            <a:r>
              <a:rPr lang="pt-BR" sz="1000" b="1">
                <a:latin typeface="ZF Prometo Light" panose="020B0404030203060203" pitchFamily="34" charset="0"/>
              </a:rPr>
              <a:t>(Ref. nova)</a:t>
            </a:r>
          </a:p>
        </p:txBody>
      </p:sp>
      <p:sp>
        <p:nvSpPr>
          <p:cNvPr id="19" name="Seta: para a Direita 18">
            <a:extLst>
              <a:ext uri="{FF2B5EF4-FFF2-40B4-BE49-F238E27FC236}">
                <a16:creationId xmlns:a16="http://schemas.microsoft.com/office/drawing/2014/main" id="{003A2324-E3EA-4C11-548C-9F6CC585ED23}"/>
              </a:ext>
            </a:extLst>
          </p:cNvPr>
          <p:cNvSpPr/>
          <p:nvPr/>
        </p:nvSpPr>
        <p:spPr>
          <a:xfrm>
            <a:off x="1226453" y="1312703"/>
            <a:ext cx="357634"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20" name="Tabela 19">
            <a:extLst>
              <a:ext uri="{FF2B5EF4-FFF2-40B4-BE49-F238E27FC236}">
                <a16:creationId xmlns:a16="http://schemas.microsoft.com/office/drawing/2014/main" id="{3ED6D498-4734-C377-3D7F-C163972EA8FF}"/>
              </a:ext>
            </a:extLst>
          </p:cNvPr>
          <p:cNvGraphicFramePr>
            <a:graphicFrameLocks noGrp="1"/>
          </p:cNvGraphicFramePr>
          <p:nvPr/>
        </p:nvGraphicFramePr>
        <p:xfrm>
          <a:off x="2690364" y="1373856"/>
          <a:ext cx="6389841" cy="361209"/>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61209">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   VERTIS 90V16 2010-2012 / VETIS HD 90V18 2012-2016</a:t>
                      </a:r>
                      <a:endParaRPr lang="pt-BR" sz="600" b="0" i="0" u="none" strike="noStrike">
                        <a:solidFill>
                          <a:srgbClr val="000000"/>
                        </a:solidFill>
                        <a:effectLst/>
                        <a:latin typeface="ZF Prometo Light" panose="020B0404030203060203" pitchFamily="34" charset="0"/>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C1029713</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graphicFrame>
        <p:nvGraphicFramePr>
          <p:cNvPr id="21" name="Tabela 20">
            <a:extLst>
              <a:ext uri="{FF2B5EF4-FFF2-40B4-BE49-F238E27FC236}">
                <a16:creationId xmlns:a16="http://schemas.microsoft.com/office/drawing/2014/main" id="{89B0A2FB-E4CB-0CE1-9882-18E5DBDD2742}"/>
              </a:ext>
            </a:extLst>
          </p:cNvPr>
          <p:cNvGraphicFramePr>
            <a:graphicFrameLocks noGrp="1"/>
          </p:cNvGraphicFramePr>
          <p:nvPr/>
        </p:nvGraphicFramePr>
        <p:xfrm>
          <a:off x="2690364" y="874094"/>
          <a:ext cx="6389841" cy="27429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46220">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DESCRIÇÃO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MARCA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MONTADORA</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de-DE" sz="600">
                          <a:solidFill>
                            <a:schemeClr val="lt1"/>
                          </a:solidFill>
                          <a:latin typeface="ZF Prometo Light" panose="020B0404030203060203" pitchFamily="34" charset="0"/>
                          <a:ea typeface="Montserrat SemiBold"/>
                          <a:cs typeface="Montserrat SemiBold"/>
                          <a:sym typeface="Montserrat SemiBold"/>
                        </a:rPr>
                        <a:t>APLICAÇÃO</a:t>
                      </a:r>
                      <a:endParaRPr sz="600">
                        <a:solidFill>
                          <a:schemeClr val="lt1"/>
                        </a:solidFill>
                        <a:latin typeface="ZF Prometo Light" panose="020B0404030203060203" pitchFamily="34" charset="0"/>
                        <a:ea typeface="Montserrat SemiBold"/>
                        <a:cs typeface="Montserrat SemiBold"/>
                        <a:sym typeface="Montserrat SemiBold"/>
                      </a:endParaRP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tc>
                  <a:txBody>
                    <a:bodyPr/>
                    <a:lstStyle/>
                    <a:p>
                      <a:pPr marL="0" lvl="0" indent="0" algn="ctr" rtl="0">
                        <a:spcBef>
                          <a:spcPts val="0"/>
                        </a:spcBef>
                        <a:spcAft>
                          <a:spcPts val="0"/>
                        </a:spcAft>
                        <a:buNone/>
                      </a:pPr>
                      <a:r>
                        <a:rPr lang="pt-BR" sz="600">
                          <a:solidFill>
                            <a:schemeClr val="lt1"/>
                          </a:solidFill>
                          <a:latin typeface="ZF Prometo Light" panose="020B0404030203060203" pitchFamily="34" charset="0"/>
                          <a:ea typeface="Montserrat SemiBold"/>
                          <a:cs typeface="Montserrat SemiBold"/>
                          <a:sym typeface="Montserrat SemiBold"/>
                        </a:rPr>
                        <a:t>REF. CRUZADA</a:t>
                      </a:r>
                    </a:p>
                  </a:txBody>
                  <a:tcPr marL="91425" marR="91425" marT="91425" marB="9142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5CA9"/>
                    </a:solidFill>
                  </a:tcPr>
                </a:tc>
                <a:extLst>
                  <a:ext uri="{0D108BD9-81ED-4DB2-BD59-A6C34878D82A}">
                    <a16:rowId xmlns:a16="http://schemas.microsoft.com/office/drawing/2014/main" val="516752477"/>
                  </a:ext>
                </a:extLst>
              </a:tr>
            </a:tbl>
          </a:graphicData>
        </a:graphic>
      </p:graphicFrame>
      <p:cxnSp>
        <p:nvCxnSpPr>
          <p:cNvPr id="22" name="Conector reto 21">
            <a:extLst>
              <a:ext uri="{FF2B5EF4-FFF2-40B4-BE49-F238E27FC236}">
                <a16:creationId xmlns:a16="http://schemas.microsoft.com/office/drawing/2014/main" id="{6396605C-DE73-D838-7676-4049F0293201}"/>
              </a:ext>
            </a:extLst>
          </p:cNvPr>
          <p:cNvCxnSpPr>
            <a:cxnSpLocks/>
          </p:cNvCxnSpPr>
          <p:nvPr/>
        </p:nvCxnSpPr>
        <p:spPr>
          <a:xfrm>
            <a:off x="2328528" y="1551882"/>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Tabela 24">
            <a:extLst>
              <a:ext uri="{FF2B5EF4-FFF2-40B4-BE49-F238E27FC236}">
                <a16:creationId xmlns:a16="http://schemas.microsoft.com/office/drawing/2014/main" id="{2C112A04-F6FB-BDAD-415D-421805AB130D}"/>
              </a:ext>
            </a:extLst>
          </p:cNvPr>
          <p:cNvGraphicFramePr>
            <a:graphicFrameLocks noGrp="1"/>
          </p:cNvGraphicFramePr>
          <p:nvPr/>
        </p:nvGraphicFramePr>
        <p:xfrm>
          <a:off x="2690364" y="1903643"/>
          <a:ext cx="6389841" cy="370138"/>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70138">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 1420 2001-2005 / 1720 1984-2005 / L1620 1996-2005 / OF1620 1993-2003 / OF 1721 1998-2005 / OH1420 1987-2005</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6458 03</a:t>
                      </a:r>
                    </a:p>
                    <a:p>
                      <a:pPr algn="ctr" fontAlgn="ctr"/>
                      <a:r>
                        <a:rPr lang="pt-BR" sz="700" b="0" i="0" u="none" strike="noStrike">
                          <a:solidFill>
                            <a:srgbClr val="000000"/>
                          </a:solidFill>
                          <a:effectLst/>
                          <a:latin typeface="ZF Prometo Light" panose="020B0404030203060203" pitchFamily="34" charset="0"/>
                        </a:rPr>
                        <a:t>635 3076 00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28" name="Conector reto 27">
            <a:extLst>
              <a:ext uri="{FF2B5EF4-FFF2-40B4-BE49-F238E27FC236}">
                <a16:creationId xmlns:a16="http://schemas.microsoft.com/office/drawing/2014/main" id="{1B3BE0FD-2134-5570-0139-A563445984B1}"/>
              </a:ext>
            </a:extLst>
          </p:cNvPr>
          <p:cNvCxnSpPr>
            <a:cxnSpLocks/>
          </p:cNvCxnSpPr>
          <p:nvPr/>
        </p:nvCxnSpPr>
        <p:spPr>
          <a:xfrm>
            <a:off x="2328528" y="2100871"/>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8" name="Tabela 37">
            <a:extLst>
              <a:ext uri="{FF2B5EF4-FFF2-40B4-BE49-F238E27FC236}">
                <a16:creationId xmlns:a16="http://schemas.microsoft.com/office/drawing/2014/main" id="{56B97580-0FEE-CA46-680B-0CB0F85ED74A}"/>
              </a:ext>
            </a:extLst>
          </p:cNvPr>
          <p:cNvGraphicFramePr>
            <a:graphicFrameLocks noGrp="1"/>
          </p:cNvGraphicFramePr>
          <p:nvPr/>
        </p:nvGraphicFramePr>
        <p:xfrm>
          <a:off x="2683273" y="2404947"/>
          <a:ext cx="6389841" cy="372109"/>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372109">
                <a:tc>
                  <a:txBody>
                    <a:bodyPr/>
                    <a:lstStyle/>
                    <a:p>
                      <a:pPr algn="ctr" fontAlgn="ctr"/>
                      <a:r>
                        <a:rPr lang="pt-BR" sz="700" b="0" i="0" u="none" strike="noStrike">
                          <a:solidFill>
                            <a:srgbClr val="000000"/>
                          </a:solidFill>
                          <a:effectLst/>
                          <a:latin typeface="ZF Prometo Light"/>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MERCEDES-BENZ</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pt-BR" sz="600" b="0" i="0" u="none" strike="noStrike">
                          <a:solidFill>
                            <a:srgbClr val="000000"/>
                          </a:solidFill>
                          <a:effectLst/>
                          <a:latin typeface="ZF Prometo Light"/>
                        </a:rPr>
                        <a:t>OF1417 1999-2003 / OF1418 2004-2011 / OH1417 2003-2004 / OH1418 2003-2007</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104651BR-2</a:t>
                      </a:r>
                    </a:p>
                    <a:p>
                      <a:pPr algn="ctr" fontAlgn="ctr"/>
                      <a:r>
                        <a:rPr lang="pt-BR" sz="700" b="0" i="0" u="none" strike="noStrike">
                          <a:solidFill>
                            <a:srgbClr val="000000"/>
                          </a:solidFill>
                          <a:effectLst/>
                          <a:latin typeface="ZF Prometo Light" panose="020B0404030203060203" pitchFamily="34" charset="0"/>
                        </a:rPr>
                        <a:t>636 3005 10 0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39" name="Conector reto 38">
            <a:extLst>
              <a:ext uri="{FF2B5EF4-FFF2-40B4-BE49-F238E27FC236}">
                <a16:creationId xmlns:a16="http://schemas.microsoft.com/office/drawing/2014/main" id="{F1DCD893-7CEC-A926-958C-8D406AC6A8EA}"/>
              </a:ext>
            </a:extLst>
          </p:cNvPr>
          <p:cNvCxnSpPr>
            <a:cxnSpLocks/>
          </p:cNvCxnSpPr>
          <p:nvPr/>
        </p:nvCxnSpPr>
        <p:spPr>
          <a:xfrm>
            <a:off x="2321440" y="2603458"/>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1" name="Tabela 40">
            <a:extLst>
              <a:ext uri="{FF2B5EF4-FFF2-40B4-BE49-F238E27FC236}">
                <a16:creationId xmlns:a16="http://schemas.microsoft.com/office/drawing/2014/main" id="{58C62AAF-9ED3-36C3-91B1-94B5128E46EA}"/>
              </a:ext>
            </a:extLst>
          </p:cNvPr>
          <p:cNvGraphicFramePr>
            <a:graphicFrameLocks noGrp="1"/>
          </p:cNvGraphicFramePr>
          <p:nvPr>
            <p:extLst>
              <p:ext uri="{D42A27DB-BD31-4B8C-83A1-F6EECF244321}">
                <p14:modId xmlns:p14="http://schemas.microsoft.com/office/powerpoint/2010/main" val="1279071635"/>
              </p:ext>
            </p:extLst>
          </p:nvPr>
        </p:nvGraphicFramePr>
        <p:xfrm>
          <a:off x="2690364" y="2971213"/>
          <a:ext cx="6389841" cy="326390"/>
        </p:xfrm>
        <a:graphic>
          <a:graphicData uri="http://schemas.openxmlformats.org/drawingml/2006/table">
            <a:tbl>
              <a:tblPr>
                <a:noFill/>
                <a:tableStyleId>{3E38944F-D451-44EB-A852-0614F0EBB1F8}</a:tableStyleId>
              </a:tblPr>
              <a:tblGrid>
                <a:gridCol w="1216861">
                  <a:extLst>
                    <a:ext uri="{9D8B030D-6E8A-4147-A177-3AD203B41FA5}">
                      <a16:colId xmlns:a16="http://schemas.microsoft.com/office/drawing/2014/main" val="1637324059"/>
                    </a:ext>
                  </a:extLst>
                </a:gridCol>
                <a:gridCol w="869949">
                  <a:extLst>
                    <a:ext uri="{9D8B030D-6E8A-4147-A177-3AD203B41FA5}">
                      <a16:colId xmlns:a16="http://schemas.microsoft.com/office/drawing/2014/main" val="2340261384"/>
                    </a:ext>
                  </a:extLst>
                </a:gridCol>
                <a:gridCol w="1257152">
                  <a:extLst>
                    <a:ext uri="{9D8B030D-6E8A-4147-A177-3AD203B41FA5}">
                      <a16:colId xmlns:a16="http://schemas.microsoft.com/office/drawing/2014/main" val="1357910383"/>
                    </a:ext>
                  </a:extLst>
                </a:gridCol>
                <a:gridCol w="2085416">
                  <a:extLst>
                    <a:ext uri="{9D8B030D-6E8A-4147-A177-3AD203B41FA5}">
                      <a16:colId xmlns:a16="http://schemas.microsoft.com/office/drawing/2014/main" val="4123877755"/>
                    </a:ext>
                  </a:extLst>
                </a:gridCol>
                <a:gridCol w="960463">
                  <a:extLst>
                    <a:ext uri="{9D8B030D-6E8A-4147-A177-3AD203B41FA5}">
                      <a16:colId xmlns:a16="http://schemas.microsoft.com/office/drawing/2014/main" val="2546782788"/>
                    </a:ext>
                  </a:extLst>
                </a:gridCol>
              </a:tblGrid>
              <a:tr h="212548">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Kit de embreagem</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pt-BR" sz="700" b="0" i="0" u="none" strike="noStrike">
                        <a:solidFill>
                          <a:srgbClr val="000000"/>
                        </a:solidFill>
                        <a:effectLst/>
                        <a:latin typeface="ZF Prometo Light"/>
                      </a:endParaRP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IVECO</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ctr">
                        <a:buNone/>
                      </a:pPr>
                      <a:r>
                        <a:rPr lang="pt-BR" sz="600" b="0" i="0" u="none" strike="noStrike" cap="none" noProof="0">
                          <a:solidFill>
                            <a:srgbClr val="000000"/>
                          </a:solidFill>
                          <a:effectLst/>
                          <a:latin typeface="ZF Prometo Light"/>
                          <a:cs typeface="Arial"/>
                          <a:sym typeface="Arial"/>
                        </a:rPr>
                        <a:t>TRACTOR 11-190 2020/... / TRACTOR 9-190 2020/...</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pt-BR" sz="700" b="0" i="0" u="none" strike="noStrike">
                          <a:solidFill>
                            <a:srgbClr val="000000"/>
                          </a:solidFill>
                          <a:effectLst/>
                          <a:latin typeface="ZF Prometo Light" panose="020B0404030203060203" pitchFamily="34" charset="0"/>
                        </a:rPr>
                        <a:t>104650-2</a:t>
                      </a:r>
                    </a:p>
                    <a:p>
                      <a:pPr algn="ctr" fontAlgn="ctr"/>
                      <a:r>
                        <a:rPr lang="pt-BR" sz="700" b="0" i="0" u="none" strike="noStrike">
                          <a:solidFill>
                            <a:srgbClr val="000000"/>
                          </a:solidFill>
                          <a:effectLst/>
                          <a:latin typeface="ZF Prometo Light" panose="020B0404030203060203" pitchFamily="34" charset="0"/>
                        </a:rPr>
                        <a:t>636 3001 00</a:t>
                      </a:r>
                    </a:p>
                    <a:p>
                      <a:pPr algn="ctr" fontAlgn="ctr"/>
                      <a:r>
                        <a:rPr lang="pt-BR" sz="700" b="0" i="0" u="none" strike="noStrike">
                          <a:solidFill>
                            <a:srgbClr val="000000"/>
                          </a:solidFill>
                          <a:effectLst/>
                          <a:latin typeface="ZF Prometo Light" panose="020B0404030203060203" pitchFamily="34" charset="0"/>
                        </a:rPr>
                        <a:t>827487</a:t>
                      </a:r>
                    </a:p>
                  </a:txBody>
                  <a:tcPr marL="6350" marR="6350" marT="635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5802181"/>
                  </a:ext>
                </a:extLst>
              </a:tr>
            </a:tbl>
          </a:graphicData>
        </a:graphic>
      </p:graphicFrame>
      <p:cxnSp>
        <p:nvCxnSpPr>
          <p:cNvPr id="45" name="Conector reto 44">
            <a:extLst>
              <a:ext uri="{FF2B5EF4-FFF2-40B4-BE49-F238E27FC236}">
                <a16:creationId xmlns:a16="http://schemas.microsoft.com/office/drawing/2014/main" id="{99583EE9-9547-D2EC-5F0A-2EB0A14BE9B9}"/>
              </a:ext>
            </a:extLst>
          </p:cNvPr>
          <p:cNvCxnSpPr>
            <a:cxnSpLocks/>
          </p:cNvCxnSpPr>
          <p:nvPr/>
        </p:nvCxnSpPr>
        <p:spPr>
          <a:xfrm>
            <a:off x="2321437" y="3125025"/>
            <a:ext cx="3618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6" name="Imagem 45" descr="Logotipo&#10;&#10;Descrição gerada automaticamente">
            <a:extLst>
              <a:ext uri="{FF2B5EF4-FFF2-40B4-BE49-F238E27FC236}">
                <a16:creationId xmlns:a16="http://schemas.microsoft.com/office/drawing/2014/main" id="{15C4592A-C911-E19C-1DA7-269FC5B5C236}"/>
              </a:ext>
            </a:extLst>
          </p:cNvPr>
          <p:cNvPicPr>
            <a:picLocks noChangeAspect="1"/>
          </p:cNvPicPr>
          <p:nvPr/>
        </p:nvPicPr>
        <p:blipFill>
          <a:blip r:embed="rId3"/>
          <a:stretch>
            <a:fillRect/>
          </a:stretch>
        </p:blipFill>
        <p:spPr>
          <a:xfrm>
            <a:off x="4115453" y="1431573"/>
            <a:ext cx="456547" cy="249436"/>
          </a:xfrm>
          <a:prstGeom prst="rect">
            <a:avLst/>
          </a:prstGeom>
        </p:spPr>
      </p:pic>
      <p:pic>
        <p:nvPicPr>
          <p:cNvPr id="63" name="Imagem 62" descr="Logotipo&#10;&#10;Descrição gerada automaticamente">
            <a:extLst>
              <a:ext uri="{FF2B5EF4-FFF2-40B4-BE49-F238E27FC236}">
                <a16:creationId xmlns:a16="http://schemas.microsoft.com/office/drawing/2014/main" id="{73445524-C9AC-99F3-68F6-B2A46C189025}"/>
              </a:ext>
            </a:extLst>
          </p:cNvPr>
          <p:cNvPicPr>
            <a:picLocks noChangeAspect="1"/>
          </p:cNvPicPr>
          <p:nvPr/>
        </p:nvPicPr>
        <p:blipFill>
          <a:blip r:embed="rId3"/>
          <a:stretch>
            <a:fillRect/>
          </a:stretch>
        </p:blipFill>
        <p:spPr>
          <a:xfrm>
            <a:off x="4108187" y="1965210"/>
            <a:ext cx="456547" cy="249436"/>
          </a:xfrm>
          <a:prstGeom prst="rect">
            <a:avLst/>
          </a:prstGeom>
        </p:spPr>
      </p:pic>
      <p:pic>
        <p:nvPicPr>
          <p:cNvPr id="64" name="Imagem 63" descr="Logotipo&#10;&#10;Descrição gerada automaticamente">
            <a:extLst>
              <a:ext uri="{FF2B5EF4-FFF2-40B4-BE49-F238E27FC236}">
                <a16:creationId xmlns:a16="http://schemas.microsoft.com/office/drawing/2014/main" id="{C74BB825-6E66-2C4F-22A7-EF976A8727C4}"/>
              </a:ext>
            </a:extLst>
          </p:cNvPr>
          <p:cNvPicPr>
            <a:picLocks noChangeAspect="1"/>
          </p:cNvPicPr>
          <p:nvPr/>
        </p:nvPicPr>
        <p:blipFill>
          <a:blip r:embed="rId3"/>
          <a:stretch>
            <a:fillRect/>
          </a:stretch>
        </p:blipFill>
        <p:spPr>
          <a:xfrm>
            <a:off x="4108186" y="2480461"/>
            <a:ext cx="456547" cy="249436"/>
          </a:xfrm>
          <a:prstGeom prst="rect">
            <a:avLst/>
          </a:prstGeom>
        </p:spPr>
      </p:pic>
      <p:pic>
        <p:nvPicPr>
          <p:cNvPr id="65" name="Imagem 64" descr="Logotipo&#10;&#10;Descrição gerada automaticamente">
            <a:extLst>
              <a:ext uri="{FF2B5EF4-FFF2-40B4-BE49-F238E27FC236}">
                <a16:creationId xmlns:a16="http://schemas.microsoft.com/office/drawing/2014/main" id="{AE112300-AE98-B4E3-4DBC-75E38B3527C6}"/>
              </a:ext>
            </a:extLst>
          </p:cNvPr>
          <p:cNvPicPr>
            <a:picLocks noChangeAspect="1"/>
          </p:cNvPicPr>
          <p:nvPr/>
        </p:nvPicPr>
        <p:blipFill>
          <a:blip r:embed="rId3"/>
          <a:stretch>
            <a:fillRect/>
          </a:stretch>
        </p:blipFill>
        <p:spPr>
          <a:xfrm>
            <a:off x="4111821" y="2983836"/>
            <a:ext cx="456547" cy="249436"/>
          </a:xfrm>
          <a:prstGeom prst="rect">
            <a:avLst/>
          </a:prstGeom>
        </p:spPr>
      </p:pic>
    </p:spTree>
    <p:extLst>
      <p:ext uri="{BB962C8B-B14F-4D97-AF65-F5344CB8AC3E}">
        <p14:creationId xmlns:p14="http://schemas.microsoft.com/office/powerpoint/2010/main" val="2914333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3" name="Retângulo 2">
            <a:extLst>
              <a:ext uri="{FF2B5EF4-FFF2-40B4-BE49-F238E27FC236}">
                <a16:creationId xmlns:a16="http://schemas.microsoft.com/office/drawing/2014/main" id="{52973470-88BB-06FB-62F9-272958D12E5F}"/>
              </a:ext>
            </a:extLst>
          </p:cNvPr>
          <p:cNvSpPr/>
          <p:nvPr/>
        </p:nvSpPr>
        <p:spPr>
          <a:xfrm>
            <a:off x="0" y="4657725"/>
            <a:ext cx="9144000" cy="483549"/>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B605C3CF-9277-C601-4530-24A540A67BF9}"/>
              </a:ext>
            </a:extLst>
          </p:cNvPr>
          <p:cNvSpPr txBox="1"/>
          <p:nvPr/>
        </p:nvSpPr>
        <p:spPr>
          <a:xfrm>
            <a:off x="6868972" y="4609253"/>
            <a:ext cx="2326234" cy="584775"/>
          </a:xfrm>
          <a:prstGeom prst="rect">
            <a:avLst/>
          </a:prstGeom>
          <a:noFill/>
        </p:spPr>
        <p:txBody>
          <a:bodyPr wrap="square" rtlCol="0">
            <a:spAutoFit/>
          </a:bodyPr>
          <a:lstStyle/>
          <a:p>
            <a:r>
              <a:rPr lang="pt-BR" sz="800">
                <a:solidFill>
                  <a:schemeClr val="bg1"/>
                </a:solidFill>
                <a:latin typeface="ZF Prometo Light" panose="020B0404030203060203" pitchFamily="34" charset="0"/>
              </a:rPr>
              <a:t>ZF Aftermarket</a:t>
            </a:r>
          </a:p>
          <a:p>
            <a:r>
              <a:rPr lang="pt-BR" sz="800">
                <a:solidFill>
                  <a:schemeClr val="bg1"/>
                </a:solidFill>
                <a:latin typeface="ZF Prometo Light" panose="020B0404030203060203" pitchFamily="34" charset="0"/>
              </a:rPr>
              <a:t>Rodovia Senador José Ermírio de Moraes, s/nº, KM 11 – Itu – SP – CEP 13314-012</a:t>
            </a:r>
          </a:p>
          <a:p>
            <a:r>
              <a:rPr lang="pt-BR" sz="800">
                <a:solidFill>
                  <a:schemeClr val="bg1"/>
                </a:solidFill>
                <a:latin typeface="ZF Prometo Light" panose="020B0404030203060203" pitchFamily="34" charset="0"/>
              </a:rPr>
              <a:t>Central de Atendimento </a:t>
            </a:r>
            <a:r>
              <a:rPr lang="pt-BR" sz="800" b="0" i="0">
                <a:solidFill>
                  <a:schemeClr val="bg1"/>
                </a:solidFill>
                <a:effectLst/>
                <a:latin typeface="ZF Prometo Light" panose="020B0404030203060203" pitchFamily="34" charset="0"/>
              </a:rPr>
              <a:t>0800 011 1100</a:t>
            </a:r>
            <a:endParaRPr lang="pt-BR" sz="800">
              <a:solidFill>
                <a:schemeClr val="bg1"/>
              </a:solidFill>
              <a:latin typeface="ZF Prometo Light" panose="020B0404030203060203" pitchFamily="34" charset="0"/>
            </a:endParaRPr>
          </a:p>
        </p:txBody>
      </p:sp>
      <p:sp>
        <p:nvSpPr>
          <p:cNvPr id="4" name="Google Shape;24;p2">
            <a:extLst>
              <a:ext uri="{FF2B5EF4-FFF2-40B4-BE49-F238E27FC236}">
                <a16:creationId xmlns:a16="http://schemas.microsoft.com/office/drawing/2014/main" id="{9B949227-30BC-C87F-6F50-CBAE021BF06A}"/>
              </a:ext>
            </a:extLst>
          </p:cNvPr>
          <p:cNvSpPr txBox="1"/>
          <p:nvPr/>
        </p:nvSpPr>
        <p:spPr>
          <a:xfrm>
            <a:off x="36870" y="237065"/>
            <a:ext cx="2321454" cy="1693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de-DE" sz="900">
                <a:latin typeface="ZF Prometo Medium" panose="020B0704030203060203" pitchFamily="34" charset="0"/>
                <a:ea typeface="Montserrat"/>
                <a:cs typeface="Montserrat"/>
                <a:sym typeface="Montserrat"/>
              </a:rPr>
              <a:t>DADOS ADICIONAIS</a:t>
            </a:r>
            <a:endParaRPr sz="900">
              <a:latin typeface="ZF Prometo Medium" panose="020B0704030203060203" pitchFamily="34" charset="0"/>
              <a:ea typeface="Montserrat"/>
              <a:cs typeface="Montserrat"/>
              <a:sym typeface="Montserrat"/>
            </a:endParaRPr>
          </a:p>
        </p:txBody>
      </p:sp>
      <p:graphicFrame>
        <p:nvGraphicFramePr>
          <p:cNvPr id="5" name="Table 4">
            <a:extLst>
              <a:ext uri="{FF2B5EF4-FFF2-40B4-BE49-F238E27FC236}">
                <a16:creationId xmlns:a16="http://schemas.microsoft.com/office/drawing/2014/main" id="{DD97548D-66D7-6933-DAEC-58DA54C71B9D}"/>
              </a:ext>
            </a:extLst>
          </p:cNvPr>
          <p:cNvGraphicFramePr>
            <a:graphicFrameLocks noGrp="1"/>
          </p:cNvGraphicFramePr>
          <p:nvPr>
            <p:extLst>
              <p:ext uri="{D42A27DB-BD31-4B8C-83A1-F6EECF244321}">
                <p14:modId xmlns:p14="http://schemas.microsoft.com/office/powerpoint/2010/main" val="465236052"/>
              </p:ext>
            </p:extLst>
          </p:nvPr>
        </p:nvGraphicFramePr>
        <p:xfrm>
          <a:off x="29934" y="486782"/>
          <a:ext cx="9100211" cy="1839702"/>
        </p:xfrm>
        <a:graphic>
          <a:graphicData uri="http://schemas.openxmlformats.org/drawingml/2006/table">
            <a:tbl>
              <a:tblPr firstRow="1" bandRow="1">
                <a:tableStyleId>{3E38944F-D451-44EB-A852-0614F0EBB1F8}</a:tableStyleId>
              </a:tblPr>
              <a:tblGrid>
                <a:gridCol w="1030889">
                  <a:extLst>
                    <a:ext uri="{9D8B030D-6E8A-4147-A177-3AD203B41FA5}">
                      <a16:colId xmlns:a16="http://schemas.microsoft.com/office/drawing/2014/main" val="3962805564"/>
                    </a:ext>
                  </a:extLst>
                </a:gridCol>
                <a:gridCol w="906644">
                  <a:extLst>
                    <a:ext uri="{9D8B030D-6E8A-4147-A177-3AD203B41FA5}">
                      <a16:colId xmlns:a16="http://schemas.microsoft.com/office/drawing/2014/main" val="56960482"/>
                    </a:ext>
                  </a:extLst>
                </a:gridCol>
                <a:gridCol w="906644">
                  <a:extLst>
                    <a:ext uri="{9D8B030D-6E8A-4147-A177-3AD203B41FA5}">
                      <a16:colId xmlns:a16="http://schemas.microsoft.com/office/drawing/2014/main" val="3529318784"/>
                    </a:ext>
                  </a:extLst>
                </a:gridCol>
                <a:gridCol w="900181">
                  <a:extLst>
                    <a:ext uri="{9D8B030D-6E8A-4147-A177-3AD203B41FA5}">
                      <a16:colId xmlns:a16="http://schemas.microsoft.com/office/drawing/2014/main" val="1994388111"/>
                    </a:ext>
                  </a:extLst>
                </a:gridCol>
                <a:gridCol w="882410">
                  <a:extLst>
                    <a:ext uri="{9D8B030D-6E8A-4147-A177-3AD203B41FA5}">
                      <a16:colId xmlns:a16="http://schemas.microsoft.com/office/drawing/2014/main" val="2740973970"/>
                    </a:ext>
                  </a:extLst>
                </a:gridCol>
                <a:gridCol w="890488">
                  <a:extLst>
                    <a:ext uri="{9D8B030D-6E8A-4147-A177-3AD203B41FA5}">
                      <a16:colId xmlns:a16="http://schemas.microsoft.com/office/drawing/2014/main" val="1011156262"/>
                    </a:ext>
                  </a:extLst>
                </a:gridCol>
                <a:gridCol w="896951">
                  <a:extLst>
                    <a:ext uri="{9D8B030D-6E8A-4147-A177-3AD203B41FA5}">
                      <a16:colId xmlns:a16="http://schemas.microsoft.com/office/drawing/2014/main" val="2875344958"/>
                    </a:ext>
                  </a:extLst>
                </a:gridCol>
                <a:gridCol w="893719">
                  <a:extLst>
                    <a:ext uri="{9D8B030D-6E8A-4147-A177-3AD203B41FA5}">
                      <a16:colId xmlns:a16="http://schemas.microsoft.com/office/drawing/2014/main" val="783073254"/>
                    </a:ext>
                  </a:extLst>
                </a:gridCol>
                <a:gridCol w="892104">
                  <a:extLst>
                    <a:ext uri="{9D8B030D-6E8A-4147-A177-3AD203B41FA5}">
                      <a16:colId xmlns:a16="http://schemas.microsoft.com/office/drawing/2014/main" val="1092540102"/>
                    </a:ext>
                  </a:extLst>
                </a:gridCol>
                <a:gridCol w="900181">
                  <a:extLst>
                    <a:ext uri="{9D8B030D-6E8A-4147-A177-3AD203B41FA5}">
                      <a16:colId xmlns:a16="http://schemas.microsoft.com/office/drawing/2014/main" val="2295411344"/>
                    </a:ext>
                  </a:extLst>
                </a:gridCol>
              </a:tblGrid>
              <a:tr h="205017">
                <a:tc>
                  <a:txBody>
                    <a:bodyPr/>
                    <a:lstStyle/>
                    <a:p>
                      <a:pPr algn="ct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REF. NOVA</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3400 001 724</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3400 001 711</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3400 001 717</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3400 001 721</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3400 001 731</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3400 001 737</a:t>
                      </a:r>
                    </a:p>
                  </a:txBody>
                  <a:tcPr anchor="ctr"/>
                </a:tc>
                <a:extLst>
                  <a:ext uri="{0D108BD9-81ED-4DB2-BD59-A6C34878D82A}">
                    <a16:rowId xmlns:a16="http://schemas.microsoft.com/office/drawing/2014/main" val="2083475035"/>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MATERIAL (</a:t>
                      </a:r>
                      <a:r>
                        <a:rPr lang="de-DE" sz="700" b="0" i="0" u="none" strike="noStrike" cap="none" err="1">
                          <a:solidFill>
                            <a:schemeClr val="lt1"/>
                          </a:solidFill>
                          <a:latin typeface="ZF Prometo Light" panose="020B0404030203060203" pitchFamily="34" charset="0"/>
                          <a:ea typeface="Montserrat SemiBold"/>
                          <a:cs typeface="Montserrat SemiBold"/>
                          <a:sym typeface="Montserrat SemiBold"/>
                        </a:rPr>
                        <a:t>Nfe</a:t>
                      </a: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3400 001 724:009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3400 001 738</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3400 001 710</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3400 001 711</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3400 001 717</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3400 001 718</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3400 001 721</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3400 001 731</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3400 001 737</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extLst>
                  <a:ext uri="{0D108BD9-81ED-4DB2-BD59-A6C34878D82A}">
                    <a16:rowId xmlns:a16="http://schemas.microsoft.com/office/drawing/2014/main" val="3901821"/>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DIÂMETRO / ESTRIAS</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362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362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330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330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330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330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362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395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395 mm / 10</a:t>
                      </a:r>
                    </a:p>
                  </a:txBody>
                  <a:tcPr anchor="ctr"/>
                </a:tc>
                <a:extLst>
                  <a:ext uri="{0D108BD9-81ED-4DB2-BD59-A6C34878D82A}">
                    <a16:rowId xmlns:a16="http://schemas.microsoft.com/office/drawing/2014/main" val="1375305164"/>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PESO BRUTO (KG)</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28,6</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26,7</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20,5</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20,9</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21,6</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21</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28,4</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36,3</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37</a:t>
                      </a:r>
                    </a:p>
                  </a:txBody>
                  <a:tcPr anchor="ctr"/>
                </a:tc>
                <a:extLst>
                  <a:ext uri="{0D108BD9-81ED-4DB2-BD59-A6C34878D82A}">
                    <a16:rowId xmlns:a16="http://schemas.microsoft.com/office/drawing/2014/main" val="3812616928"/>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QUANTIDADE</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extLst>
                  <a:ext uri="{0D108BD9-81ED-4DB2-BD59-A6C34878D82A}">
                    <a16:rowId xmlns:a16="http://schemas.microsoft.com/office/drawing/2014/main" val="2962447273"/>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CÓDIGO DE BARRAS</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4059923102595</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4059923101604</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4059923102182</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4059923102199</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4059923102526</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4059923102533</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4059923102564</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4059923101567</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4059923101598</a:t>
                      </a:r>
                    </a:p>
                  </a:txBody>
                  <a:tcPr anchor="ctr"/>
                </a:tc>
                <a:extLst>
                  <a:ext uri="{0D108BD9-81ED-4DB2-BD59-A6C34878D82A}">
                    <a16:rowId xmlns:a16="http://schemas.microsoft.com/office/drawing/2014/main" val="4266998570"/>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NCM</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extLst>
                  <a:ext uri="{0D108BD9-81ED-4DB2-BD59-A6C34878D82A}">
                    <a16:rowId xmlns:a16="http://schemas.microsoft.com/office/drawing/2014/main" val="3149311761"/>
                  </a:ext>
                </a:extLst>
              </a:tr>
              <a:tr h="24867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MEDIDAS DA EMBALAGEM (mm)</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 445 x 440 x 130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445 x 440 x 130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455 x 378 x 88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455 x 378 x 88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455 x 378 x 88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455 x 378 x 88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445 x 440 x 130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520 x 510 x 105</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520 x 510 x 105</a:t>
                      </a:r>
                    </a:p>
                  </a:txBody>
                  <a:tcPr anchor="ctr"/>
                </a:tc>
                <a:extLst>
                  <a:ext uri="{0D108BD9-81ED-4DB2-BD59-A6C34878D82A}">
                    <a16:rowId xmlns:a16="http://schemas.microsoft.com/office/drawing/2014/main" val="641316420"/>
                  </a:ext>
                </a:extLst>
              </a:tr>
            </a:tbl>
          </a:graphicData>
        </a:graphic>
      </p:graphicFrame>
      <p:sp>
        <p:nvSpPr>
          <p:cNvPr id="6" name="Google Shape;23;p2">
            <a:extLst>
              <a:ext uri="{FF2B5EF4-FFF2-40B4-BE49-F238E27FC236}">
                <a16:creationId xmlns:a16="http://schemas.microsoft.com/office/drawing/2014/main" id="{3843DBFD-6F14-7988-9197-8E52A21CD9A8}"/>
              </a:ext>
            </a:extLst>
          </p:cNvPr>
          <p:cNvSpPr txBox="1"/>
          <p:nvPr/>
        </p:nvSpPr>
        <p:spPr>
          <a:xfrm>
            <a:off x="43787" y="-32301"/>
            <a:ext cx="7902447" cy="31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000" dirty="0">
                <a:latin typeface="ZF Prometo Light" panose="020B0404030203060203" pitchFamily="34" charset="0"/>
                <a:ea typeface="Montserrat"/>
                <a:cs typeface="Montserrat"/>
                <a:sym typeface="Montserrat"/>
              </a:rPr>
              <a:t>A ZF comunica a comunização/substituição de códigos de novos kits de embreagem para comercialização:</a:t>
            </a:r>
          </a:p>
        </p:txBody>
      </p:sp>
      <p:graphicFrame>
        <p:nvGraphicFramePr>
          <p:cNvPr id="7" name="Table 4">
            <a:extLst>
              <a:ext uri="{FF2B5EF4-FFF2-40B4-BE49-F238E27FC236}">
                <a16:creationId xmlns:a16="http://schemas.microsoft.com/office/drawing/2014/main" id="{B6BCA16C-972F-7ED9-035E-99455361A899}"/>
              </a:ext>
            </a:extLst>
          </p:cNvPr>
          <p:cNvGraphicFramePr>
            <a:graphicFrameLocks noGrp="1"/>
          </p:cNvGraphicFramePr>
          <p:nvPr>
            <p:extLst>
              <p:ext uri="{D42A27DB-BD31-4B8C-83A1-F6EECF244321}">
                <p14:modId xmlns:p14="http://schemas.microsoft.com/office/powerpoint/2010/main" val="3985363973"/>
              </p:ext>
            </p:extLst>
          </p:nvPr>
        </p:nvGraphicFramePr>
        <p:xfrm>
          <a:off x="41562" y="2509547"/>
          <a:ext cx="9083021" cy="1839702"/>
        </p:xfrm>
        <a:graphic>
          <a:graphicData uri="http://schemas.openxmlformats.org/drawingml/2006/table">
            <a:tbl>
              <a:tblPr firstRow="1" bandRow="1">
                <a:tableStyleId>{3E38944F-D451-44EB-A852-0614F0EBB1F8}</a:tableStyleId>
              </a:tblPr>
              <a:tblGrid>
                <a:gridCol w="1028942">
                  <a:extLst>
                    <a:ext uri="{9D8B030D-6E8A-4147-A177-3AD203B41FA5}">
                      <a16:colId xmlns:a16="http://schemas.microsoft.com/office/drawing/2014/main" val="3962805564"/>
                    </a:ext>
                  </a:extLst>
                </a:gridCol>
                <a:gridCol w="904931">
                  <a:extLst>
                    <a:ext uri="{9D8B030D-6E8A-4147-A177-3AD203B41FA5}">
                      <a16:colId xmlns:a16="http://schemas.microsoft.com/office/drawing/2014/main" val="56960482"/>
                    </a:ext>
                  </a:extLst>
                </a:gridCol>
                <a:gridCol w="904931">
                  <a:extLst>
                    <a:ext uri="{9D8B030D-6E8A-4147-A177-3AD203B41FA5}">
                      <a16:colId xmlns:a16="http://schemas.microsoft.com/office/drawing/2014/main" val="3529318784"/>
                    </a:ext>
                  </a:extLst>
                </a:gridCol>
                <a:gridCol w="898481">
                  <a:extLst>
                    <a:ext uri="{9D8B030D-6E8A-4147-A177-3AD203B41FA5}">
                      <a16:colId xmlns:a16="http://schemas.microsoft.com/office/drawing/2014/main" val="1994388111"/>
                    </a:ext>
                  </a:extLst>
                </a:gridCol>
                <a:gridCol w="880743">
                  <a:extLst>
                    <a:ext uri="{9D8B030D-6E8A-4147-A177-3AD203B41FA5}">
                      <a16:colId xmlns:a16="http://schemas.microsoft.com/office/drawing/2014/main" val="2740973970"/>
                    </a:ext>
                  </a:extLst>
                </a:gridCol>
                <a:gridCol w="888806">
                  <a:extLst>
                    <a:ext uri="{9D8B030D-6E8A-4147-A177-3AD203B41FA5}">
                      <a16:colId xmlns:a16="http://schemas.microsoft.com/office/drawing/2014/main" val="1011156262"/>
                    </a:ext>
                  </a:extLst>
                </a:gridCol>
                <a:gridCol w="895256">
                  <a:extLst>
                    <a:ext uri="{9D8B030D-6E8A-4147-A177-3AD203B41FA5}">
                      <a16:colId xmlns:a16="http://schemas.microsoft.com/office/drawing/2014/main" val="2875344958"/>
                    </a:ext>
                  </a:extLst>
                </a:gridCol>
                <a:gridCol w="892031">
                  <a:extLst>
                    <a:ext uri="{9D8B030D-6E8A-4147-A177-3AD203B41FA5}">
                      <a16:colId xmlns:a16="http://schemas.microsoft.com/office/drawing/2014/main" val="783073254"/>
                    </a:ext>
                  </a:extLst>
                </a:gridCol>
                <a:gridCol w="890419">
                  <a:extLst>
                    <a:ext uri="{9D8B030D-6E8A-4147-A177-3AD203B41FA5}">
                      <a16:colId xmlns:a16="http://schemas.microsoft.com/office/drawing/2014/main" val="1092540102"/>
                    </a:ext>
                  </a:extLst>
                </a:gridCol>
                <a:gridCol w="898481">
                  <a:extLst>
                    <a:ext uri="{9D8B030D-6E8A-4147-A177-3AD203B41FA5}">
                      <a16:colId xmlns:a16="http://schemas.microsoft.com/office/drawing/2014/main" val="2295411344"/>
                    </a:ext>
                  </a:extLst>
                </a:gridCol>
              </a:tblGrid>
              <a:tr h="205017">
                <a:tc>
                  <a:txBody>
                    <a:bodyPr/>
                    <a:lstStyle/>
                    <a:p>
                      <a:pPr algn="ct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REF. NOVA</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3400 001 708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3400 001 712</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3400 001 716</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3400 001 720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3400 001 726</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3400 001 728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3400 001 733</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3400 001 735</a:t>
                      </a:r>
                    </a:p>
                  </a:txBody>
                  <a:tcPr anchor="ctr"/>
                </a:tc>
                <a:extLst>
                  <a:ext uri="{0D108BD9-81ED-4DB2-BD59-A6C34878D82A}">
                    <a16:rowId xmlns:a16="http://schemas.microsoft.com/office/drawing/2014/main" val="2083475035"/>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MATERIAL (</a:t>
                      </a:r>
                      <a:r>
                        <a:rPr lang="de-DE" sz="700" b="0" i="0" u="none" strike="noStrike" cap="none" err="1">
                          <a:solidFill>
                            <a:schemeClr val="lt1"/>
                          </a:solidFill>
                          <a:latin typeface="ZF Prometo Light" panose="020B0404030203060203" pitchFamily="34" charset="0"/>
                          <a:ea typeface="Montserrat SemiBold"/>
                          <a:cs typeface="Montserrat SemiBold"/>
                          <a:sym typeface="Montserrat SemiBold"/>
                        </a:rPr>
                        <a:t>Nfe</a:t>
                      </a: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3400 001 708:009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001 712:009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001 716:009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001 720:009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001 726:009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001 728:009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001 730:009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rgbClr val="000000"/>
                          </a:solidFill>
                          <a:effectLst/>
                          <a:latin typeface="ZF Prometo Light" panose="020B0404030203060203" pitchFamily="34" charset="0"/>
                        </a:rPr>
                        <a:t>3400 001 733:009</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a:solidFill>
                            <a:schemeClr val="tx1"/>
                          </a:solidFill>
                          <a:effectLst/>
                          <a:latin typeface="ZF Prometo Light" panose="020B0404030203060203" pitchFamily="34" charset="0"/>
                        </a:rPr>
                        <a:t>3400 001 735</a:t>
                      </a:r>
                      <a:r>
                        <a:rPr lang="pt-BR" sz="700" b="0" i="0" u="none" strike="noStrike" cap="none">
                          <a:solidFill>
                            <a:schemeClr val="tx1"/>
                          </a:solidFill>
                          <a:effectLst/>
                          <a:latin typeface="ZF Prometo Light" panose="020B0404030203060203" pitchFamily="34" charset="0"/>
                          <a:cs typeface="Arial"/>
                          <a:sym typeface="Arial"/>
                        </a:rPr>
                        <a:t>:009</a:t>
                      </a:r>
                      <a:endParaRPr lang="pt-BR" sz="700" b="0" i="0" u="none" strike="noStrike">
                        <a:solidFill>
                          <a:schemeClr val="tx1"/>
                        </a:solidFill>
                        <a:effectLst/>
                        <a:latin typeface="ZF Prometo Light" panose="020B0404030203060203" pitchFamily="34" charset="0"/>
                      </a:endParaRPr>
                    </a:p>
                  </a:txBody>
                  <a:tcPr anchor="ctr"/>
                </a:tc>
                <a:extLst>
                  <a:ext uri="{0D108BD9-81ED-4DB2-BD59-A6C34878D82A}">
                    <a16:rowId xmlns:a16="http://schemas.microsoft.com/office/drawing/2014/main" val="3901821"/>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DIÂMETRO / ESTRIAS</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330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330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330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350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362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362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395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395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395 mm / 18</a:t>
                      </a:r>
                    </a:p>
                  </a:txBody>
                  <a:tcPr anchor="ctr"/>
                </a:tc>
                <a:extLst>
                  <a:ext uri="{0D108BD9-81ED-4DB2-BD59-A6C34878D82A}">
                    <a16:rowId xmlns:a16="http://schemas.microsoft.com/office/drawing/2014/main" val="1375305164"/>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PESO BRUTO (KG)</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22,0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22,0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21,6</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28,4</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28,2</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31,0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37,0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36,9</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37,5</a:t>
                      </a:r>
                    </a:p>
                  </a:txBody>
                  <a:tcPr anchor="ctr"/>
                </a:tc>
                <a:extLst>
                  <a:ext uri="{0D108BD9-81ED-4DB2-BD59-A6C34878D82A}">
                    <a16:rowId xmlns:a16="http://schemas.microsoft.com/office/drawing/2014/main" val="3812616928"/>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QUANTIDADE</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extLst>
                  <a:ext uri="{0D108BD9-81ED-4DB2-BD59-A6C34878D82A}">
                    <a16:rowId xmlns:a16="http://schemas.microsoft.com/office/drawing/2014/main" val="2962447273"/>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CÓDIGO DE BARRAS</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4059923102175</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4059923102205</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4059923102519</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4059923102557</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4059923102601</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4059923102618</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4059923101550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4059923101574</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4059923101581</a:t>
                      </a:r>
                    </a:p>
                  </a:txBody>
                  <a:tcPr anchor="ctr"/>
                </a:tc>
                <a:extLst>
                  <a:ext uri="{0D108BD9-81ED-4DB2-BD59-A6C34878D82A}">
                    <a16:rowId xmlns:a16="http://schemas.microsoft.com/office/drawing/2014/main" val="4266998570"/>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NCM</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extLst>
                  <a:ext uri="{0D108BD9-81ED-4DB2-BD59-A6C34878D82A}">
                    <a16:rowId xmlns:a16="http://schemas.microsoft.com/office/drawing/2014/main" val="3149311761"/>
                  </a:ext>
                </a:extLst>
              </a:tr>
              <a:tr h="24867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MEDIDAS DA EMBALAGEM (mm)</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  454 x 378 x 88</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454 x 378 x 88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454 x 378 x 88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520 x 510 x 105 </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445 x 440 x 130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445 x 440 x 130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520 x 510 x 105 </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520 x 510 x 105 </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520 x 510 x 105 </a:t>
                      </a:r>
                    </a:p>
                  </a:txBody>
                  <a:tcPr anchor="ctr"/>
                </a:tc>
                <a:extLst>
                  <a:ext uri="{0D108BD9-81ED-4DB2-BD59-A6C34878D82A}">
                    <a16:rowId xmlns:a16="http://schemas.microsoft.com/office/drawing/2014/main" val="641316420"/>
                  </a:ext>
                </a:extLst>
              </a:tr>
            </a:tbl>
          </a:graphicData>
        </a:graphic>
      </p:graphicFrame>
    </p:spTree>
    <p:extLst>
      <p:ext uri="{BB962C8B-B14F-4D97-AF65-F5344CB8AC3E}">
        <p14:creationId xmlns:p14="http://schemas.microsoft.com/office/powerpoint/2010/main" val="720028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3" name="Retângulo 2">
            <a:extLst>
              <a:ext uri="{FF2B5EF4-FFF2-40B4-BE49-F238E27FC236}">
                <a16:creationId xmlns:a16="http://schemas.microsoft.com/office/drawing/2014/main" id="{52973470-88BB-06FB-62F9-272958D12E5F}"/>
              </a:ext>
            </a:extLst>
          </p:cNvPr>
          <p:cNvSpPr/>
          <p:nvPr/>
        </p:nvSpPr>
        <p:spPr>
          <a:xfrm>
            <a:off x="0" y="4657725"/>
            <a:ext cx="9144000" cy="483549"/>
          </a:xfrm>
          <a:prstGeom prst="rect">
            <a:avLst/>
          </a:prstGeom>
          <a:solidFill>
            <a:srgbClr val="005C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B605C3CF-9277-C601-4530-24A540A67BF9}"/>
              </a:ext>
            </a:extLst>
          </p:cNvPr>
          <p:cNvSpPr txBox="1"/>
          <p:nvPr/>
        </p:nvSpPr>
        <p:spPr>
          <a:xfrm>
            <a:off x="6868972" y="4609253"/>
            <a:ext cx="2326234" cy="584775"/>
          </a:xfrm>
          <a:prstGeom prst="rect">
            <a:avLst/>
          </a:prstGeom>
          <a:noFill/>
        </p:spPr>
        <p:txBody>
          <a:bodyPr wrap="square" rtlCol="0">
            <a:spAutoFit/>
          </a:bodyPr>
          <a:lstStyle/>
          <a:p>
            <a:r>
              <a:rPr lang="pt-BR" sz="800">
                <a:solidFill>
                  <a:schemeClr val="bg1"/>
                </a:solidFill>
                <a:latin typeface="ZF Prometo Light" panose="020B0404030203060203" pitchFamily="34" charset="0"/>
              </a:rPr>
              <a:t>ZF Aftermarket</a:t>
            </a:r>
          </a:p>
          <a:p>
            <a:r>
              <a:rPr lang="pt-BR" sz="800">
                <a:solidFill>
                  <a:schemeClr val="bg1"/>
                </a:solidFill>
                <a:latin typeface="ZF Prometo Light" panose="020B0404030203060203" pitchFamily="34" charset="0"/>
              </a:rPr>
              <a:t>Rodovia Senador José Ermírio de Moraes, s/nº, KM 11 – Itu – SP – CEP 13314-012</a:t>
            </a:r>
          </a:p>
          <a:p>
            <a:r>
              <a:rPr lang="pt-BR" sz="800">
                <a:solidFill>
                  <a:schemeClr val="bg1"/>
                </a:solidFill>
                <a:latin typeface="ZF Prometo Light" panose="020B0404030203060203" pitchFamily="34" charset="0"/>
              </a:rPr>
              <a:t>Central de Atendimento </a:t>
            </a:r>
            <a:r>
              <a:rPr lang="pt-BR" sz="800" b="0" i="0">
                <a:solidFill>
                  <a:schemeClr val="bg1"/>
                </a:solidFill>
                <a:effectLst/>
                <a:latin typeface="ZF Prometo Light" panose="020B0404030203060203" pitchFamily="34" charset="0"/>
              </a:rPr>
              <a:t>0800 011 1100</a:t>
            </a:r>
            <a:endParaRPr lang="pt-BR" sz="800">
              <a:solidFill>
                <a:schemeClr val="bg1"/>
              </a:solidFill>
              <a:latin typeface="ZF Prometo Light" panose="020B0404030203060203" pitchFamily="34" charset="0"/>
            </a:endParaRPr>
          </a:p>
        </p:txBody>
      </p:sp>
      <p:sp>
        <p:nvSpPr>
          <p:cNvPr id="4" name="Google Shape;24;p2">
            <a:extLst>
              <a:ext uri="{FF2B5EF4-FFF2-40B4-BE49-F238E27FC236}">
                <a16:creationId xmlns:a16="http://schemas.microsoft.com/office/drawing/2014/main" id="{9B949227-30BC-C87F-6F50-CBAE021BF06A}"/>
              </a:ext>
            </a:extLst>
          </p:cNvPr>
          <p:cNvSpPr txBox="1"/>
          <p:nvPr/>
        </p:nvSpPr>
        <p:spPr>
          <a:xfrm>
            <a:off x="36870" y="902084"/>
            <a:ext cx="2321454" cy="1693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de-DE" sz="900">
                <a:latin typeface="ZF Prometo Medium" panose="020B0704030203060203" pitchFamily="34" charset="0"/>
                <a:ea typeface="Montserrat"/>
                <a:cs typeface="Montserrat"/>
                <a:sym typeface="Montserrat"/>
              </a:rPr>
              <a:t>DADOS ADICIONAIS</a:t>
            </a:r>
            <a:endParaRPr sz="900">
              <a:latin typeface="ZF Prometo Medium" panose="020B0704030203060203" pitchFamily="34" charset="0"/>
              <a:ea typeface="Montserrat"/>
              <a:cs typeface="Montserrat"/>
              <a:sym typeface="Montserrat"/>
            </a:endParaRPr>
          </a:p>
        </p:txBody>
      </p:sp>
      <p:graphicFrame>
        <p:nvGraphicFramePr>
          <p:cNvPr id="5" name="Table 4">
            <a:extLst>
              <a:ext uri="{FF2B5EF4-FFF2-40B4-BE49-F238E27FC236}">
                <a16:creationId xmlns:a16="http://schemas.microsoft.com/office/drawing/2014/main" id="{DD97548D-66D7-6933-DAEC-58DA54C71B9D}"/>
              </a:ext>
            </a:extLst>
          </p:cNvPr>
          <p:cNvGraphicFramePr>
            <a:graphicFrameLocks noGrp="1"/>
          </p:cNvGraphicFramePr>
          <p:nvPr>
            <p:extLst>
              <p:ext uri="{D42A27DB-BD31-4B8C-83A1-F6EECF244321}">
                <p14:modId xmlns:p14="http://schemas.microsoft.com/office/powerpoint/2010/main" val="137961784"/>
              </p:ext>
            </p:extLst>
          </p:nvPr>
        </p:nvGraphicFramePr>
        <p:xfrm>
          <a:off x="20781" y="1223783"/>
          <a:ext cx="8971968" cy="1676900"/>
        </p:xfrm>
        <a:graphic>
          <a:graphicData uri="http://schemas.openxmlformats.org/drawingml/2006/table">
            <a:tbl>
              <a:tblPr firstRow="1" bandRow="1">
                <a:tableStyleId>{3E38944F-D451-44EB-A852-0614F0EBB1F8}</a:tableStyleId>
              </a:tblPr>
              <a:tblGrid>
                <a:gridCol w="1678854">
                  <a:extLst>
                    <a:ext uri="{9D8B030D-6E8A-4147-A177-3AD203B41FA5}">
                      <a16:colId xmlns:a16="http://schemas.microsoft.com/office/drawing/2014/main" val="3962805564"/>
                    </a:ext>
                  </a:extLst>
                </a:gridCol>
                <a:gridCol w="1476514">
                  <a:extLst>
                    <a:ext uri="{9D8B030D-6E8A-4147-A177-3AD203B41FA5}">
                      <a16:colId xmlns:a16="http://schemas.microsoft.com/office/drawing/2014/main" val="56960482"/>
                    </a:ext>
                  </a:extLst>
                </a:gridCol>
                <a:gridCol w="1476514">
                  <a:extLst>
                    <a:ext uri="{9D8B030D-6E8A-4147-A177-3AD203B41FA5}">
                      <a16:colId xmlns:a16="http://schemas.microsoft.com/office/drawing/2014/main" val="3529318784"/>
                    </a:ext>
                  </a:extLst>
                </a:gridCol>
                <a:gridCol w="1465990">
                  <a:extLst>
                    <a:ext uri="{9D8B030D-6E8A-4147-A177-3AD203B41FA5}">
                      <a16:colId xmlns:a16="http://schemas.microsoft.com/office/drawing/2014/main" val="1994388111"/>
                    </a:ext>
                  </a:extLst>
                </a:gridCol>
                <a:gridCol w="1437048">
                  <a:extLst>
                    <a:ext uri="{9D8B030D-6E8A-4147-A177-3AD203B41FA5}">
                      <a16:colId xmlns:a16="http://schemas.microsoft.com/office/drawing/2014/main" val="2740973970"/>
                    </a:ext>
                  </a:extLst>
                </a:gridCol>
                <a:gridCol w="1437048">
                  <a:extLst>
                    <a:ext uri="{9D8B030D-6E8A-4147-A177-3AD203B41FA5}">
                      <a16:colId xmlns:a16="http://schemas.microsoft.com/office/drawing/2014/main" val="987430112"/>
                    </a:ext>
                  </a:extLst>
                </a:gridCol>
              </a:tblGrid>
              <a:tr h="133035">
                <a:tc>
                  <a:txBody>
                    <a:bodyPr/>
                    <a:lstStyle/>
                    <a:p>
                      <a:pPr algn="ct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REF. NOVA</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algn="ctr"/>
                      <a:r>
                        <a:rPr lang="pt-BR" sz="700">
                          <a:latin typeface="ZF Prometo Light" panose="020B0404030203060203" pitchFamily="34" charset="0"/>
                        </a:rPr>
                        <a:t>3400 001 722</a:t>
                      </a:r>
                    </a:p>
                  </a:txBody>
                  <a:tcPr anchor="ctr"/>
                </a:tc>
                <a:tc>
                  <a:txBody>
                    <a:bodyPr/>
                    <a:lstStyle/>
                    <a:p>
                      <a:pPr algn="ctr"/>
                      <a:r>
                        <a:rPr lang="pt-BR" sz="700">
                          <a:latin typeface="ZF Prometo Light" panose="020B0404030203060203" pitchFamily="34" charset="0"/>
                        </a:rPr>
                        <a:t>3400 001 723</a:t>
                      </a:r>
                    </a:p>
                  </a:txBody>
                  <a:tcPr anchor="ctr"/>
                </a:tc>
                <a:tc>
                  <a:txBody>
                    <a:bodyPr/>
                    <a:lstStyle/>
                    <a:p>
                      <a:pPr algn="ctr"/>
                      <a:r>
                        <a:rPr lang="pt-BR" sz="700">
                          <a:latin typeface="ZF Prometo Light" panose="020B0404030203060203" pitchFamily="34" charset="0"/>
                        </a:rPr>
                        <a:t>3400 001 726</a:t>
                      </a:r>
                    </a:p>
                  </a:txBody>
                  <a:tcPr anchor="ctr"/>
                </a:tc>
                <a:tc>
                  <a:txBody>
                    <a:bodyPr/>
                    <a:lstStyle/>
                    <a:p>
                      <a:pPr algn="ctr"/>
                      <a:r>
                        <a:rPr lang="pt-BR" sz="700">
                          <a:latin typeface="ZF Prometo Light" panose="020B0404030203060203" pitchFamily="34" charset="0"/>
                        </a:rPr>
                        <a:t>3400 001 729</a:t>
                      </a:r>
                    </a:p>
                  </a:txBody>
                  <a:tcPr anchor="ctr"/>
                </a:tc>
                <a:tc>
                  <a:txBody>
                    <a:bodyPr/>
                    <a:lstStyle/>
                    <a:p>
                      <a:pPr algn="ctr"/>
                      <a:r>
                        <a:rPr lang="pt-BR" sz="700">
                          <a:latin typeface="ZF Prometo Light" panose="020B0404030203060203" pitchFamily="34" charset="0"/>
                        </a:rPr>
                        <a:t>3400 001 719</a:t>
                      </a:r>
                    </a:p>
                  </a:txBody>
                  <a:tcPr anchor="ctr"/>
                </a:tc>
                <a:extLst>
                  <a:ext uri="{0D108BD9-81ED-4DB2-BD59-A6C34878D82A}">
                    <a16:rowId xmlns:a16="http://schemas.microsoft.com/office/drawing/2014/main" val="2083475035"/>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MATERIAL (</a:t>
                      </a:r>
                      <a:r>
                        <a:rPr lang="de-DE" sz="700" b="0" i="0" u="none" strike="noStrike" cap="none" err="1">
                          <a:solidFill>
                            <a:schemeClr val="lt1"/>
                          </a:solidFill>
                          <a:latin typeface="ZF Prometo Light" panose="020B0404030203060203" pitchFamily="34" charset="0"/>
                          <a:ea typeface="Montserrat SemiBold"/>
                          <a:cs typeface="Montserrat SemiBold"/>
                          <a:sym typeface="Montserrat SemiBold"/>
                        </a:rPr>
                        <a:t>Nfe</a:t>
                      </a: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algn="ctr"/>
                      <a:r>
                        <a:rPr lang="pt-BR" sz="700">
                          <a:latin typeface="ZF Prometo Light" panose="020B0404030203060203" pitchFamily="34" charset="0"/>
                        </a:rPr>
                        <a:t>3400 001 722:009</a:t>
                      </a:r>
                    </a:p>
                  </a:txBody>
                  <a:tcPr anchor="ctr"/>
                </a:tc>
                <a:tc>
                  <a:txBody>
                    <a:bodyPr/>
                    <a:lstStyle/>
                    <a:p>
                      <a:pPr algn="ctr"/>
                      <a:r>
                        <a:rPr lang="pt-BR" sz="700">
                          <a:latin typeface="ZF Prometo Light" panose="020B0404030203060203" pitchFamily="34" charset="0"/>
                        </a:rPr>
                        <a:t>3400 001 723:009</a:t>
                      </a:r>
                    </a:p>
                  </a:txBody>
                  <a:tcPr anchor="ctr"/>
                </a:tc>
                <a:tc>
                  <a:txBody>
                    <a:bodyPr/>
                    <a:lstStyle/>
                    <a:p>
                      <a:pPr algn="ctr"/>
                      <a:r>
                        <a:rPr lang="pt-BR" sz="700">
                          <a:latin typeface="ZF Prometo Light" panose="020B0404030203060203" pitchFamily="34" charset="0"/>
                        </a:rPr>
                        <a:t>3400 001 726:009</a:t>
                      </a:r>
                    </a:p>
                  </a:txBody>
                  <a:tcPr anchor="ctr"/>
                </a:tc>
                <a:tc>
                  <a:txBody>
                    <a:bodyPr/>
                    <a:lstStyle/>
                    <a:p>
                      <a:pPr algn="ctr"/>
                      <a:r>
                        <a:rPr lang="pt-BR" sz="700">
                          <a:latin typeface="ZF Prometo Light" panose="020B0404030203060203" pitchFamily="34" charset="0"/>
                        </a:rPr>
                        <a:t>3400 001 729:009</a:t>
                      </a:r>
                    </a:p>
                  </a:txBody>
                  <a:tcPr anchor="ctr"/>
                </a:tc>
                <a:tc>
                  <a:txBody>
                    <a:bodyPr/>
                    <a:lstStyle/>
                    <a:p>
                      <a:pPr algn="ctr"/>
                      <a:r>
                        <a:rPr lang="pt-BR" sz="700">
                          <a:latin typeface="ZF Prometo Light" panose="020B0404030203060203" pitchFamily="34" charset="0"/>
                        </a:rPr>
                        <a:t>3400 001 719:009</a:t>
                      </a:r>
                    </a:p>
                  </a:txBody>
                  <a:tcPr anchor="ctr"/>
                </a:tc>
                <a:extLst>
                  <a:ext uri="{0D108BD9-81ED-4DB2-BD59-A6C34878D82A}">
                    <a16:rowId xmlns:a16="http://schemas.microsoft.com/office/drawing/2014/main" val="3901821"/>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DIÂMETRO / ESTRIAS</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362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362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362 mm / 18</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362 mm / 10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350mm / 10</a:t>
                      </a:r>
                    </a:p>
                  </a:txBody>
                  <a:tcPr anchor="ctr"/>
                </a:tc>
                <a:extLst>
                  <a:ext uri="{0D108BD9-81ED-4DB2-BD59-A6C34878D82A}">
                    <a16:rowId xmlns:a16="http://schemas.microsoft.com/office/drawing/2014/main" val="1375305164"/>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PESO BRUTO (KG)</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31,0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28,6</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28,2</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28,6</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28,0</a:t>
                      </a:r>
                    </a:p>
                  </a:txBody>
                  <a:tcPr anchor="ctr"/>
                </a:tc>
                <a:extLst>
                  <a:ext uri="{0D108BD9-81ED-4DB2-BD59-A6C34878D82A}">
                    <a16:rowId xmlns:a16="http://schemas.microsoft.com/office/drawing/2014/main" val="3812616928"/>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QUANTIDADE</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1 Peça</a:t>
                      </a:r>
                    </a:p>
                  </a:txBody>
                  <a:tcPr anchor="ctr"/>
                </a:tc>
                <a:extLst>
                  <a:ext uri="{0D108BD9-81ED-4DB2-BD59-A6C34878D82A}">
                    <a16:rowId xmlns:a16="http://schemas.microsoft.com/office/drawing/2014/main" val="2962447273"/>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CÓDIGO DE BARRAS</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4059923102175</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4059923102205</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4059923102519</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4059923102557</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4059923102540</a:t>
                      </a:r>
                    </a:p>
                  </a:txBody>
                  <a:tcPr anchor="ctr"/>
                </a:tc>
                <a:extLst>
                  <a:ext uri="{0D108BD9-81ED-4DB2-BD59-A6C34878D82A}">
                    <a16:rowId xmlns:a16="http://schemas.microsoft.com/office/drawing/2014/main" val="4266998570"/>
                  </a:ext>
                </a:extLst>
              </a:tr>
              <a:tr h="205017">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NCM</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87089300</a:t>
                      </a:r>
                    </a:p>
                  </a:txBody>
                  <a:tcPr anchor="ctr"/>
                </a:tc>
                <a:extLst>
                  <a:ext uri="{0D108BD9-81ED-4DB2-BD59-A6C34878D82A}">
                    <a16:rowId xmlns:a16="http://schemas.microsoft.com/office/drawing/2014/main" val="3149311761"/>
                  </a:ext>
                </a:extLst>
              </a:tr>
              <a:tr h="24867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de-DE" sz="700" b="0" i="0" u="none" strike="noStrike" cap="none">
                          <a:solidFill>
                            <a:schemeClr val="lt1"/>
                          </a:solidFill>
                          <a:latin typeface="ZF Prometo Light" panose="020B0404030203060203" pitchFamily="34" charset="0"/>
                          <a:ea typeface="Montserrat SemiBold"/>
                          <a:cs typeface="Montserrat SemiBold"/>
                          <a:sym typeface="Montserrat SemiBold"/>
                        </a:rPr>
                        <a:t>MEDIDAS DA EMBALAGEM (mm)</a:t>
                      </a:r>
                      <a:endParaRPr lang="pt-BR" sz="700" b="0" i="0" u="none" strike="noStrike" cap="none">
                        <a:solidFill>
                          <a:schemeClr val="lt1"/>
                        </a:solidFill>
                        <a:latin typeface="ZF Prometo Light" panose="020B0404030203060203" pitchFamily="34" charset="0"/>
                        <a:sym typeface="Arial"/>
                      </a:endParaRPr>
                    </a:p>
                  </a:txBody>
                  <a:tcPr anchor="ctr">
                    <a:solidFill>
                      <a:srgbClr val="005CA9"/>
                    </a:solidFill>
                  </a:tcP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  445 x 440 x 130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  445 x 440 x 130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  445 x 440 x 130</a:t>
                      </a:r>
                    </a:p>
                  </a:txBody>
                  <a:tcPr anchor="ctr"/>
                </a:tc>
                <a:tc>
                  <a:txBody>
                    <a:bodyPr/>
                    <a:lstStyle/>
                    <a:p>
                      <a:pPr marR="0" algn="ctr" rtl="0" fontAlgn="ctr">
                        <a:lnSpc>
                          <a:spcPct val="100000"/>
                        </a:lnSpc>
                        <a:spcBef>
                          <a:spcPts val="0"/>
                        </a:spcBef>
                        <a:spcAft>
                          <a:spcPts val="0"/>
                        </a:spcAft>
                        <a:buClr>
                          <a:srgbClr val="000000"/>
                        </a:buClr>
                        <a:buFont typeface="Arial"/>
                      </a:pPr>
                      <a:r>
                        <a:rPr lang="pt-BR" sz="700" b="0" i="0" u="none" strike="noStrike" cap="none">
                          <a:solidFill>
                            <a:srgbClr val="000000"/>
                          </a:solidFill>
                          <a:effectLst/>
                          <a:latin typeface="ZF Prometo Light" panose="020B0404030203060203" pitchFamily="34" charset="0"/>
                          <a:cs typeface="Arial"/>
                          <a:sym typeface="Arial"/>
                        </a:rPr>
                        <a:t>  445 x 440 x 130</a:t>
                      </a:r>
                    </a:p>
                  </a:txBody>
                  <a:tcPr anchor="ct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pt-BR" sz="700" b="0" i="0" u="none" strike="noStrike" cap="none">
                          <a:solidFill>
                            <a:srgbClr val="000000"/>
                          </a:solidFill>
                          <a:effectLst/>
                          <a:latin typeface="ZF Prometo Light" panose="020B0404030203060203" pitchFamily="34" charset="0"/>
                          <a:cs typeface="Arial"/>
                          <a:sym typeface="Arial"/>
                        </a:rPr>
                        <a:t>  445 x 440 x 130</a:t>
                      </a:r>
                    </a:p>
                  </a:txBody>
                  <a:tcPr anchor="ctr"/>
                </a:tc>
                <a:extLst>
                  <a:ext uri="{0D108BD9-81ED-4DB2-BD59-A6C34878D82A}">
                    <a16:rowId xmlns:a16="http://schemas.microsoft.com/office/drawing/2014/main" val="641316420"/>
                  </a:ext>
                </a:extLst>
              </a:tr>
            </a:tbl>
          </a:graphicData>
        </a:graphic>
      </p:graphicFrame>
      <p:sp>
        <p:nvSpPr>
          <p:cNvPr id="7" name="Google Shape;23;p2">
            <a:extLst>
              <a:ext uri="{FF2B5EF4-FFF2-40B4-BE49-F238E27FC236}">
                <a16:creationId xmlns:a16="http://schemas.microsoft.com/office/drawing/2014/main" id="{7A32095D-01D5-3462-BA65-D6AE34C8CE8B}"/>
              </a:ext>
            </a:extLst>
          </p:cNvPr>
          <p:cNvSpPr txBox="1"/>
          <p:nvPr/>
        </p:nvSpPr>
        <p:spPr>
          <a:xfrm>
            <a:off x="36870" y="27262"/>
            <a:ext cx="7902447" cy="31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pt-BR" sz="1000" dirty="0">
                <a:latin typeface="ZF Prometo Light" panose="020B0404030203060203" pitchFamily="34" charset="0"/>
                <a:ea typeface="Montserrat"/>
                <a:cs typeface="Montserrat"/>
                <a:sym typeface="Montserrat"/>
              </a:rPr>
              <a:t>A ZF comunica a comunização/substituição de códigos de novos kits de embreagem para comercialização:</a:t>
            </a:r>
          </a:p>
        </p:txBody>
      </p:sp>
    </p:spTree>
    <p:extLst>
      <p:ext uri="{BB962C8B-B14F-4D97-AF65-F5344CB8AC3E}">
        <p14:creationId xmlns:p14="http://schemas.microsoft.com/office/powerpoint/2010/main" val="2858937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3"/>
          <p:cNvSpPr/>
          <p:nvPr/>
        </p:nvSpPr>
        <p:spPr>
          <a:xfrm>
            <a:off x="1" y="0"/>
            <a:ext cx="9158176" cy="5143499"/>
          </a:xfrm>
          <a:custGeom>
            <a:avLst/>
            <a:gdLst/>
            <a:ahLst/>
            <a:cxnLst/>
            <a:rect l="l" t="t" r="r" b="b"/>
            <a:pathLst>
              <a:path w="7275564" h="5143499" extrusionOk="0">
                <a:moveTo>
                  <a:pt x="0" y="0"/>
                </a:moveTo>
                <a:lnTo>
                  <a:pt x="7275564" y="0"/>
                </a:lnTo>
                <a:lnTo>
                  <a:pt x="7275564" y="5143500"/>
                </a:lnTo>
                <a:lnTo>
                  <a:pt x="0" y="5143500"/>
                </a:lnTo>
                <a:close/>
              </a:path>
            </a:pathLst>
          </a:custGeom>
          <a:solidFill>
            <a:srgbClr val="167AB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grpSp>
        <p:nvGrpSpPr>
          <p:cNvPr id="33" name="Google Shape;33;p3"/>
          <p:cNvGrpSpPr/>
          <p:nvPr/>
        </p:nvGrpSpPr>
        <p:grpSpPr>
          <a:xfrm>
            <a:off x="3188709" y="2349818"/>
            <a:ext cx="2765439" cy="442728"/>
            <a:chOff x="3188709" y="2349818"/>
            <a:chExt cx="2765439" cy="442728"/>
          </a:xfrm>
        </p:grpSpPr>
        <p:sp>
          <p:nvSpPr>
            <p:cNvPr id="34" name="Google Shape;34;p3"/>
            <p:cNvSpPr/>
            <p:nvPr/>
          </p:nvSpPr>
          <p:spPr>
            <a:xfrm>
              <a:off x="3736492" y="2349832"/>
              <a:ext cx="11075" cy="442693"/>
            </a:xfrm>
            <a:custGeom>
              <a:avLst/>
              <a:gdLst/>
              <a:ahLst/>
              <a:cxnLst/>
              <a:rect l="l" t="t" r="r" b="b"/>
              <a:pathLst>
                <a:path w="11075" h="442693" extrusionOk="0">
                  <a:moveTo>
                    <a:pt x="0" y="0"/>
                  </a:moveTo>
                  <a:lnTo>
                    <a:pt x="11075" y="0"/>
                  </a:lnTo>
                  <a:lnTo>
                    <a:pt x="11075" y="442693"/>
                  </a:lnTo>
                  <a:lnTo>
                    <a:pt x="0" y="44269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35" name="Google Shape;35;p3"/>
            <p:cNvSpPr/>
            <p:nvPr/>
          </p:nvSpPr>
          <p:spPr>
            <a:xfrm>
              <a:off x="3852864" y="2349832"/>
              <a:ext cx="124522" cy="125103"/>
            </a:xfrm>
            <a:custGeom>
              <a:avLst/>
              <a:gdLst/>
              <a:ahLst/>
              <a:cxnLst/>
              <a:rect l="l" t="t" r="r" b="b"/>
              <a:pathLst>
                <a:path w="124522" h="125103" extrusionOk="0">
                  <a:moveTo>
                    <a:pt x="45856" y="72216"/>
                  </a:moveTo>
                  <a:lnTo>
                    <a:pt x="76758" y="72216"/>
                  </a:lnTo>
                  <a:lnTo>
                    <a:pt x="61120" y="25635"/>
                  </a:lnTo>
                  <a:close/>
                  <a:moveTo>
                    <a:pt x="83789" y="94885"/>
                  </a:moveTo>
                  <a:lnTo>
                    <a:pt x="38867" y="94885"/>
                  </a:lnTo>
                  <a:lnTo>
                    <a:pt x="29036" y="125103"/>
                  </a:lnTo>
                  <a:lnTo>
                    <a:pt x="0" y="125103"/>
                  </a:lnTo>
                  <a:lnTo>
                    <a:pt x="45109" y="0"/>
                  </a:lnTo>
                  <a:lnTo>
                    <a:pt x="79185" y="0"/>
                  </a:lnTo>
                  <a:lnTo>
                    <a:pt x="124523" y="125103"/>
                  </a:lnTo>
                  <a:lnTo>
                    <a:pt x="94118" y="125103"/>
                  </a:lnTo>
                  <a:lnTo>
                    <a:pt x="83934" y="94885"/>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36" name="Google Shape;36;p3"/>
            <p:cNvSpPr/>
            <p:nvPr/>
          </p:nvSpPr>
          <p:spPr>
            <a:xfrm>
              <a:off x="4069264" y="2349832"/>
              <a:ext cx="88352" cy="125103"/>
            </a:xfrm>
            <a:custGeom>
              <a:avLst/>
              <a:gdLst/>
              <a:ahLst/>
              <a:cxnLst/>
              <a:rect l="l" t="t" r="r" b="b"/>
              <a:pathLst>
                <a:path w="88352" h="125103" extrusionOk="0">
                  <a:moveTo>
                    <a:pt x="28974" y="125103"/>
                  </a:moveTo>
                  <a:lnTo>
                    <a:pt x="0" y="125103"/>
                  </a:lnTo>
                  <a:lnTo>
                    <a:pt x="0" y="0"/>
                  </a:lnTo>
                  <a:lnTo>
                    <a:pt x="88352" y="0"/>
                  </a:lnTo>
                  <a:lnTo>
                    <a:pt x="83789" y="24411"/>
                  </a:lnTo>
                  <a:lnTo>
                    <a:pt x="28974" y="24411"/>
                  </a:lnTo>
                  <a:lnTo>
                    <a:pt x="28974" y="51829"/>
                  </a:lnTo>
                  <a:lnTo>
                    <a:pt x="81155" y="51829"/>
                  </a:lnTo>
                  <a:lnTo>
                    <a:pt x="76593" y="76240"/>
                  </a:lnTo>
                  <a:lnTo>
                    <a:pt x="28974" y="76240"/>
                  </a:lnTo>
                  <a:lnTo>
                    <a:pt x="28974" y="125103"/>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37" name="Google Shape;37;p3"/>
            <p:cNvSpPr/>
            <p:nvPr/>
          </p:nvSpPr>
          <p:spPr>
            <a:xfrm>
              <a:off x="4242463" y="2349832"/>
              <a:ext cx="113115" cy="125103"/>
            </a:xfrm>
            <a:custGeom>
              <a:avLst/>
              <a:gdLst/>
              <a:ahLst/>
              <a:cxnLst/>
              <a:rect l="l" t="t" r="r" b="b"/>
              <a:pathLst>
                <a:path w="113115" h="125103" extrusionOk="0">
                  <a:moveTo>
                    <a:pt x="113116" y="0"/>
                  </a:moveTo>
                  <a:lnTo>
                    <a:pt x="108366" y="24411"/>
                  </a:lnTo>
                  <a:lnTo>
                    <a:pt x="70765" y="24411"/>
                  </a:lnTo>
                  <a:lnTo>
                    <a:pt x="70765" y="125103"/>
                  </a:lnTo>
                  <a:lnTo>
                    <a:pt x="41791" y="125103"/>
                  </a:lnTo>
                  <a:lnTo>
                    <a:pt x="41791" y="24411"/>
                  </a:lnTo>
                  <a:lnTo>
                    <a:pt x="0" y="24411"/>
                  </a:lnTo>
                  <a:lnTo>
                    <a:pt x="4563" y="0"/>
                  </a:lnTo>
                  <a:lnTo>
                    <a:pt x="113116"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38" name="Google Shape;38;p3"/>
            <p:cNvSpPr/>
            <p:nvPr/>
          </p:nvSpPr>
          <p:spPr>
            <a:xfrm>
              <a:off x="4448141" y="2349832"/>
              <a:ext cx="92396" cy="125103"/>
            </a:xfrm>
            <a:custGeom>
              <a:avLst/>
              <a:gdLst/>
              <a:ahLst/>
              <a:cxnLst/>
              <a:rect l="l" t="t" r="r" b="b"/>
              <a:pathLst>
                <a:path w="92396" h="125103" extrusionOk="0">
                  <a:moveTo>
                    <a:pt x="81135" y="73606"/>
                  </a:moveTo>
                  <a:lnTo>
                    <a:pt x="28994" y="73606"/>
                  </a:lnTo>
                  <a:lnTo>
                    <a:pt x="28994" y="100672"/>
                  </a:lnTo>
                  <a:lnTo>
                    <a:pt x="92396" y="100672"/>
                  </a:lnTo>
                  <a:lnTo>
                    <a:pt x="87647" y="125103"/>
                  </a:lnTo>
                  <a:lnTo>
                    <a:pt x="0" y="125103"/>
                  </a:lnTo>
                  <a:lnTo>
                    <a:pt x="0" y="0"/>
                  </a:lnTo>
                  <a:lnTo>
                    <a:pt x="91338" y="0"/>
                  </a:lnTo>
                  <a:lnTo>
                    <a:pt x="86755" y="24411"/>
                  </a:lnTo>
                  <a:lnTo>
                    <a:pt x="28994" y="24411"/>
                  </a:lnTo>
                  <a:lnTo>
                    <a:pt x="28994" y="49195"/>
                  </a:lnTo>
                  <a:lnTo>
                    <a:pt x="85718" y="49195"/>
                  </a:lnTo>
                  <a:lnTo>
                    <a:pt x="81135" y="73606"/>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39" name="Google Shape;39;p3"/>
            <p:cNvSpPr/>
            <p:nvPr/>
          </p:nvSpPr>
          <p:spPr>
            <a:xfrm>
              <a:off x="4635401" y="2349818"/>
              <a:ext cx="103803" cy="125117"/>
            </a:xfrm>
            <a:custGeom>
              <a:avLst/>
              <a:gdLst/>
              <a:ahLst/>
              <a:cxnLst/>
              <a:rect l="l" t="t" r="r" b="b"/>
              <a:pathLst>
                <a:path w="103803" h="125117" extrusionOk="0">
                  <a:moveTo>
                    <a:pt x="69334" y="40084"/>
                  </a:moveTo>
                  <a:cubicBezTo>
                    <a:pt x="69417" y="37284"/>
                    <a:pt x="69064" y="34484"/>
                    <a:pt x="68297" y="31788"/>
                  </a:cubicBezTo>
                  <a:cubicBezTo>
                    <a:pt x="67716" y="29797"/>
                    <a:pt x="66534" y="28034"/>
                    <a:pt x="64937" y="26707"/>
                  </a:cubicBezTo>
                  <a:cubicBezTo>
                    <a:pt x="63174" y="25358"/>
                    <a:pt x="61100" y="24467"/>
                    <a:pt x="58901" y="24135"/>
                  </a:cubicBezTo>
                  <a:cubicBezTo>
                    <a:pt x="55790" y="23637"/>
                    <a:pt x="52659" y="23409"/>
                    <a:pt x="49506" y="23451"/>
                  </a:cubicBezTo>
                  <a:lnTo>
                    <a:pt x="28248" y="23451"/>
                  </a:lnTo>
                  <a:lnTo>
                    <a:pt x="28248" y="58231"/>
                  </a:lnTo>
                  <a:lnTo>
                    <a:pt x="49506" y="58231"/>
                  </a:lnTo>
                  <a:cubicBezTo>
                    <a:pt x="52659" y="58273"/>
                    <a:pt x="55790" y="58045"/>
                    <a:pt x="58901" y="57547"/>
                  </a:cubicBezTo>
                  <a:cubicBezTo>
                    <a:pt x="61100" y="57215"/>
                    <a:pt x="63195" y="56303"/>
                    <a:pt x="64937" y="54913"/>
                  </a:cubicBezTo>
                  <a:cubicBezTo>
                    <a:pt x="66513" y="53544"/>
                    <a:pt x="67695" y="51740"/>
                    <a:pt x="68297" y="49728"/>
                  </a:cubicBezTo>
                  <a:cubicBezTo>
                    <a:pt x="69064" y="47032"/>
                    <a:pt x="69417" y="44232"/>
                    <a:pt x="69334" y="41432"/>
                  </a:cubicBezTo>
                  <a:close/>
                  <a:moveTo>
                    <a:pt x="97830" y="43070"/>
                  </a:moveTo>
                  <a:cubicBezTo>
                    <a:pt x="97830" y="52196"/>
                    <a:pt x="95922" y="59476"/>
                    <a:pt x="92106" y="64930"/>
                  </a:cubicBezTo>
                  <a:cubicBezTo>
                    <a:pt x="88000" y="70613"/>
                    <a:pt x="82192" y="74823"/>
                    <a:pt x="75514" y="76980"/>
                  </a:cubicBezTo>
                  <a:lnTo>
                    <a:pt x="103803" y="125117"/>
                  </a:lnTo>
                  <a:lnTo>
                    <a:pt x="71988" y="125117"/>
                  </a:lnTo>
                  <a:lnTo>
                    <a:pt x="48117" y="81190"/>
                  </a:lnTo>
                  <a:lnTo>
                    <a:pt x="28269" y="81190"/>
                  </a:lnTo>
                  <a:lnTo>
                    <a:pt x="28269" y="125117"/>
                  </a:lnTo>
                  <a:lnTo>
                    <a:pt x="0" y="125117"/>
                  </a:lnTo>
                  <a:lnTo>
                    <a:pt x="0" y="14"/>
                  </a:lnTo>
                  <a:lnTo>
                    <a:pt x="50398" y="14"/>
                  </a:lnTo>
                  <a:cubicBezTo>
                    <a:pt x="57657" y="-110"/>
                    <a:pt x="64895" y="574"/>
                    <a:pt x="71988" y="2088"/>
                  </a:cubicBezTo>
                  <a:cubicBezTo>
                    <a:pt x="77318" y="3188"/>
                    <a:pt x="82338" y="5469"/>
                    <a:pt x="86672" y="8787"/>
                  </a:cubicBezTo>
                  <a:cubicBezTo>
                    <a:pt x="90530" y="11878"/>
                    <a:pt x="93454" y="15984"/>
                    <a:pt x="95114" y="20630"/>
                  </a:cubicBezTo>
                  <a:cubicBezTo>
                    <a:pt x="97063" y="26313"/>
                    <a:pt x="97996" y="32286"/>
                    <a:pt x="97851" y="38300"/>
                  </a:cubicBezTo>
                  <a:lnTo>
                    <a:pt x="97851" y="4305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0" name="Google Shape;40;p3"/>
            <p:cNvSpPr/>
            <p:nvPr/>
          </p:nvSpPr>
          <p:spPr>
            <a:xfrm>
              <a:off x="4830875" y="2349832"/>
              <a:ext cx="125932" cy="125103"/>
            </a:xfrm>
            <a:custGeom>
              <a:avLst/>
              <a:gdLst/>
              <a:ahLst/>
              <a:cxnLst/>
              <a:rect l="l" t="t" r="r" b="b"/>
              <a:pathLst>
                <a:path w="125932" h="125103" extrusionOk="0">
                  <a:moveTo>
                    <a:pt x="51290" y="90136"/>
                  </a:moveTo>
                  <a:lnTo>
                    <a:pt x="27211" y="43575"/>
                  </a:lnTo>
                  <a:lnTo>
                    <a:pt x="27211" y="125103"/>
                  </a:lnTo>
                  <a:lnTo>
                    <a:pt x="0" y="125103"/>
                  </a:lnTo>
                  <a:lnTo>
                    <a:pt x="0" y="0"/>
                  </a:lnTo>
                  <a:lnTo>
                    <a:pt x="30903" y="0"/>
                  </a:lnTo>
                  <a:lnTo>
                    <a:pt x="63589" y="63775"/>
                  </a:lnTo>
                  <a:lnTo>
                    <a:pt x="95196" y="0"/>
                  </a:lnTo>
                  <a:lnTo>
                    <a:pt x="125933" y="0"/>
                  </a:lnTo>
                  <a:lnTo>
                    <a:pt x="125933" y="125103"/>
                  </a:lnTo>
                  <a:lnTo>
                    <a:pt x="98701" y="125103"/>
                  </a:lnTo>
                  <a:lnTo>
                    <a:pt x="98701" y="42703"/>
                  </a:lnTo>
                  <a:lnTo>
                    <a:pt x="74664" y="90136"/>
                  </a:lnTo>
                  <a:lnTo>
                    <a:pt x="51290" y="90136"/>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1" name="Google Shape;41;p3"/>
            <p:cNvSpPr/>
            <p:nvPr/>
          </p:nvSpPr>
          <p:spPr>
            <a:xfrm>
              <a:off x="5048852" y="2349832"/>
              <a:ext cx="124522" cy="125103"/>
            </a:xfrm>
            <a:custGeom>
              <a:avLst/>
              <a:gdLst/>
              <a:ahLst/>
              <a:cxnLst/>
              <a:rect l="l" t="t" r="r" b="b"/>
              <a:pathLst>
                <a:path w="124522" h="125103" extrusionOk="0">
                  <a:moveTo>
                    <a:pt x="46001" y="72216"/>
                  </a:moveTo>
                  <a:lnTo>
                    <a:pt x="76904" y="72216"/>
                  </a:lnTo>
                  <a:lnTo>
                    <a:pt x="61266" y="25635"/>
                  </a:lnTo>
                  <a:close/>
                  <a:moveTo>
                    <a:pt x="83955" y="94885"/>
                  </a:moveTo>
                  <a:lnTo>
                    <a:pt x="38991" y="94885"/>
                  </a:lnTo>
                  <a:lnTo>
                    <a:pt x="29160" y="125103"/>
                  </a:lnTo>
                  <a:lnTo>
                    <a:pt x="0" y="125103"/>
                  </a:lnTo>
                  <a:lnTo>
                    <a:pt x="45130" y="0"/>
                  </a:lnTo>
                  <a:lnTo>
                    <a:pt x="79206" y="0"/>
                  </a:lnTo>
                  <a:lnTo>
                    <a:pt x="124522" y="125103"/>
                  </a:lnTo>
                  <a:lnTo>
                    <a:pt x="94139" y="125103"/>
                  </a:lnTo>
                  <a:lnTo>
                    <a:pt x="83955" y="94885"/>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2" name="Google Shape;42;p3"/>
            <p:cNvSpPr/>
            <p:nvPr/>
          </p:nvSpPr>
          <p:spPr>
            <a:xfrm>
              <a:off x="5265480" y="2349818"/>
              <a:ext cx="103740" cy="125117"/>
            </a:xfrm>
            <a:custGeom>
              <a:avLst/>
              <a:gdLst/>
              <a:ahLst/>
              <a:cxnLst/>
              <a:rect l="l" t="t" r="r" b="b"/>
              <a:pathLst>
                <a:path w="103740" h="125117" extrusionOk="0">
                  <a:moveTo>
                    <a:pt x="69313" y="40084"/>
                  </a:moveTo>
                  <a:cubicBezTo>
                    <a:pt x="69396" y="37284"/>
                    <a:pt x="69043" y="34484"/>
                    <a:pt x="68255" y="31788"/>
                  </a:cubicBezTo>
                  <a:cubicBezTo>
                    <a:pt x="67653" y="29797"/>
                    <a:pt x="66492" y="28034"/>
                    <a:pt x="64916" y="26707"/>
                  </a:cubicBezTo>
                  <a:cubicBezTo>
                    <a:pt x="63132" y="25358"/>
                    <a:pt x="61058" y="24488"/>
                    <a:pt x="58860" y="24135"/>
                  </a:cubicBezTo>
                  <a:cubicBezTo>
                    <a:pt x="55769" y="23637"/>
                    <a:pt x="52617" y="23409"/>
                    <a:pt x="49485" y="23451"/>
                  </a:cubicBezTo>
                  <a:lnTo>
                    <a:pt x="28268" y="23451"/>
                  </a:lnTo>
                  <a:lnTo>
                    <a:pt x="28268" y="58231"/>
                  </a:lnTo>
                  <a:lnTo>
                    <a:pt x="49547" y="58231"/>
                  </a:lnTo>
                  <a:cubicBezTo>
                    <a:pt x="52679" y="58273"/>
                    <a:pt x="55832" y="58045"/>
                    <a:pt x="58922" y="57547"/>
                  </a:cubicBezTo>
                  <a:cubicBezTo>
                    <a:pt x="61141" y="57215"/>
                    <a:pt x="63215" y="56303"/>
                    <a:pt x="64978" y="54913"/>
                  </a:cubicBezTo>
                  <a:cubicBezTo>
                    <a:pt x="66554" y="53523"/>
                    <a:pt x="67695" y="51740"/>
                    <a:pt x="68317" y="49728"/>
                  </a:cubicBezTo>
                  <a:cubicBezTo>
                    <a:pt x="69084" y="47032"/>
                    <a:pt x="69437" y="44232"/>
                    <a:pt x="69375" y="41432"/>
                  </a:cubicBezTo>
                  <a:close/>
                  <a:moveTo>
                    <a:pt x="97768" y="43070"/>
                  </a:moveTo>
                  <a:cubicBezTo>
                    <a:pt x="97768" y="52196"/>
                    <a:pt x="95860" y="59476"/>
                    <a:pt x="92064" y="64930"/>
                  </a:cubicBezTo>
                  <a:cubicBezTo>
                    <a:pt x="87958" y="70613"/>
                    <a:pt x="82151" y="74823"/>
                    <a:pt x="75472" y="76980"/>
                  </a:cubicBezTo>
                  <a:lnTo>
                    <a:pt x="103741" y="125117"/>
                  </a:lnTo>
                  <a:lnTo>
                    <a:pt x="71947" y="125117"/>
                  </a:lnTo>
                  <a:lnTo>
                    <a:pt x="48054" y="81190"/>
                  </a:lnTo>
                  <a:lnTo>
                    <a:pt x="28268" y="81190"/>
                  </a:lnTo>
                  <a:lnTo>
                    <a:pt x="28268" y="125117"/>
                  </a:lnTo>
                  <a:lnTo>
                    <a:pt x="0" y="125117"/>
                  </a:lnTo>
                  <a:lnTo>
                    <a:pt x="0" y="14"/>
                  </a:lnTo>
                  <a:lnTo>
                    <a:pt x="50418" y="14"/>
                  </a:lnTo>
                  <a:cubicBezTo>
                    <a:pt x="57677" y="-110"/>
                    <a:pt x="64916" y="574"/>
                    <a:pt x="72009" y="2088"/>
                  </a:cubicBezTo>
                  <a:cubicBezTo>
                    <a:pt x="77339" y="3188"/>
                    <a:pt x="82358" y="5490"/>
                    <a:pt x="86692" y="8787"/>
                  </a:cubicBezTo>
                  <a:cubicBezTo>
                    <a:pt x="90530" y="11898"/>
                    <a:pt x="93433" y="15984"/>
                    <a:pt x="95113" y="20630"/>
                  </a:cubicBezTo>
                  <a:cubicBezTo>
                    <a:pt x="97062" y="26313"/>
                    <a:pt x="97975" y="32286"/>
                    <a:pt x="97830" y="38300"/>
                  </a:cubicBezTo>
                  <a:lnTo>
                    <a:pt x="97830" y="4305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3" name="Google Shape;43;p3"/>
            <p:cNvSpPr/>
            <p:nvPr/>
          </p:nvSpPr>
          <p:spPr>
            <a:xfrm>
              <a:off x="5460913" y="2349832"/>
              <a:ext cx="111207" cy="125103"/>
            </a:xfrm>
            <a:custGeom>
              <a:avLst/>
              <a:gdLst/>
              <a:ahLst/>
              <a:cxnLst/>
              <a:rect l="l" t="t" r="r" b="b"/>
              <a:pathLst>
                <a:path w="111207" h="125103" extrusionOk="0">
                  <a:moveTo>
                    <a:pt x="28994" y="51476"/>
                  </a:moveTo>
                  <a:lnTo>
                    <a:pt x="72009" y="0"/>
                  </a:lnTo>
                  <a:lnTo>
                    <a:pt x="105214" y="0"/>
                  </a:lnTo>
                  <a:lnTo>
                    <a:pt x="54795" y="59213"/>
                  </a:lnTo>
                  <a:lnTo>
                    <a:pt x="111207" y="125103"/>
                  </a:lnTo>
                  <a:lnTo>
                    <a:pt x="73958" y="125103"/>
                  </a:lnTo>
                  <a:lnTo>
                    <a:pt x="28994" y="71159"/>
                  </a:lnTo>
                  <a:lnTo>
                    <a:pt x="28994" y="125103"/>
                  </a:lnTo>
                  <a:lnTo>
                    <a:pt x="0" y="125103"/>
                  </a:lnTo>
                  <a:lnTo>
                    <a:pt x="0" y="0"/>
                  </a:lnTo>
                  <a:lnTo>
                    <a:pt x="28994" y="0"/>
                  </a:lnTo>
                  <a:lnTo>
                    <a:pt x="28994" y="51476"/>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4" name="Google Shape;44;p3"/>
            <p:cNvSpPr/>
            <p:nvPr/>
          </p:nvSpPr>
          <p:spPr>
            <a:xfrm>
              <a:off x="5661695" y="2349832"/>
              <a:ext cx="92375" cy="125103"/>
            </a:xfrm>
            <a:custGeom>
              <a:avLst/>
              <a:gdLst/>
              <a:ahLst/>
              <a:cxnLst/>
              <a:rect l="l" t="t" r="r" b="b"/>
              <a:pathLst>
                <a:path w="92375" h="125103" extrusionOk="0">
                  <a:moveTo>
                    <a:pt x="81156" y="73606"/>
                  </a:moveTo>
                  <a:lnTo>
                    <a:pt x="28974" y="73606"/>
                  </a:lnTo>
                  <a:lnTo>
                    <a:pt x="28974" y="100672"/>
                  </a:lnTo>
                  <a:lnTo>
                    <a:pt x="92376" y="100672"/>
                  </a:lnTo>
                  <a:lnTo>
                    <a:pt x="87647" y="125103"/>
                  </a:lnTo>
                  <a:lnTo>
                    <a:pt x="0" y="125103"/>
                  </a:lnTo>
                  <a:lnTo>
                    <a:pt x="0" y="0"/>
                  </a:lnTo>
                  <a:lnTo>
                    <a:pt x="91339" y="0"/>
                  </a:lnTo>
                  <a:lnTo>
                    <a:pt x="86755" y="24411"/>
                  </a:lnTo>
                  <a:lnTo>
                    <a:pt x="28974" y="24411"/>
                  </a:lnTo>
                  <a:lnTo>
                    <a:pt x="28974" y="49195"/>
                  </a:lnTo>
                  <a:lnTo>
                    <a:pt x="85718" y="49195"/>
                  </a:lnTo>
                  <a:lnTo>
                    <a:pt x="81156" y="73606"/>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5" name="Google Shape;45;p3"/>
            <p:cNvSpPr/>
            <p:nvPr/>
          </p:nvSpPr>
          <p:spPr>
            <a:xfrm>
              <a:off x="5841033" y="2349832"/>
              <a:ext cx="113115" cy="125103"/>
            </a:xfrm>
            <a:custGeom>
              <a:avLst/>
              <a:gdLst/>
              <a:ahLst/>
              <a:cxnLst/>
              <a:rect l="l" t="t" r="r" b="b"/>
              <a:pathLst>
                <a:path w="113115" h="125103" extrusionOk="0">
                  <a:moveTo>
                    <a:pt x="113116" y="0"/>
                  </a:moveTo>
                  <a:lnTo>
                    <a:pt x="108346" y="24411"/>
                  </a:lnTo>
                  <a:lnTo>
                    <a:pt x="70786" y="24411"/>
                  </a:lnTo>
                  <a:lnTo>
                    <a:pt x="70786" y="125103"/>
                  </a:lnTo>
                  <a:lnTo>
                    <a:pt x="41791" y="125103"/>
                  </a:lnTo>
                  <a:lnTo>
                    <a:pt x="41791" y="24411"/>
                  </a:lnTo>
                  <a:lnTo>
                    <a:pt x="0" y="24411"/>
                  </a:lnTo>
                  <a:lnTo>
                    <a:pt x="4542" y="0"/>
                  </a:lnTo>
                  <a:lnTo>
                    <a:pt x="113116"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6" name="Google Shape;46;p3"/>
            <p:cNvSpPr/>
            <p:nvPr/>
          </p:nvSpPr>
          <p:spPr>
            <a:xfrm>
              <a:off x="3188709" y="2349832"/>
              <a:ext cx="442714" cy="442714"/>
            </a:xfrm>
            <a:custGeom>
              <a:avLst/>
              <a:gdLst/>
              <a:ahLst/>
              <a:cxnLst/>
              <a:rect l="l" t="t" r="r" b="b"/>
              <a:pathLst>
                <a:path w="442714" h="442714" extrusionOk="0">
                  <a:moveTo>
                    <a:pt x="349468" y="220590"/>
                  </a:moveTo>
                  <a:lnTo>
                    <a:pt x="349468" y="193504"/>
                  </a:lnTo>
                  <a:lnTo>
                    <a:pt x="295316" y="193504"/>
                  </a:lnTo>
                  <a:lnTo>
                    <a:pt x="295316" y="125062"/>
                  </a:lnTo>
                  <a:lnTo>
                    <a:pt x="396402" y="125062"/>
                  </a:lnTo>
                  <a:cubicBezTo>
                    <a:pt x="429358" y="185062"/>
                    <a:pt x="429358" y="257735"/>
                    <a:pt x="396402" y="317735"/>
                  </a:cubicBezTo>
                  <a:lnTo>
                    <a:pt x="140471" y="317735"/>
                  </a:lnTo>
                  <a:lnTo>
                    <a:pt x="229238" y="97892"/>
                  </a:lnTo>
                  <a:lnTo>
                    <a:pt x="64086" y="97892"/>
                  </a:lnTo>
                  <a:cubicBezTo>
                    <a:pt x="132238" y="11075"/>
                    <a:pt x="257880" y="-4065"/>
                    <a:pt x="344697" y="64107"/>
                  </a:cubicBezTo>
                  <a:cubicBezTo>
                    <a:pt x="357266" y="73979"/>
                    <a:pt x="368611" y="85324"/>
                    <a:pt x="378483" y="97892"/>
                  </a:cubicBezTo>
                  <a:lnTo>
                    <a:pt x="235605" y="97892"/>
                  </a:lnTo>
                  <a:lnTo>
                    <a:pt x="235605" y="297722"/>
                  </a:lnTo>
                  <a:lnTo>
                    <a:pt x="295316" y="297722"/>
                  </a:lnTo>
                  <a:lnTo>
                    <a:pt x="295316" y="220507"/>
                  </a:lnTo>
                  <a:close/>
                  <a:moveTo>
                    <a:pt x="46146" y="125041"/>
                  </a:moveTo>
                  <a:lnTo>
                    <a:pt x="153994" y="125041"/>
                  </a:lnTo>
                  <a:lnTo>
                    <a:pt x="65185" y="344884"/>
                  </a:lnTo>
                  <a:lnTo>
                    <a:pt x="378566" y="344884"/>
                  </a:lnTo>
                  <a:cubicBezTo>
                    <a:pt x="310518" y="431805"/>
                    <a:pt x="184896" y="447111"/>
                    <a:pt x="97975" y="379064"/>
                  </a:cubicBezTo>
                  <a:cubicBezTo>
                    <a:pt x="20719" y="318565"/>
                    <a:pt x="-1224" y="210946"/>
                    <a:pt x="46229" y="125041"/>
                  </a:cubicBezTo>
                  <a:moveTo>
                    <a:pt x="442714" y="221378"/>
                  </a:moveTo>
                  <a:cubicBezTo>
                    <a:pt x="442735" y="99116"/>
                    <a:pt x="343640" y="21"/>
                    <a:pt x="221378" y="0"/>
                  </a:cubicBezTo>
                  <a:cubicBezTo>
                    <a:pt x="99116" y="-21"/>
                    <a:pt x="21" y="99075"/>
                    <a:pt x="0" y="221336"/>
                  </a:cubicBezTo>
                  <a:cubicBezTo>
                    <a:pt x="-21" y="343598"/>
                    <a:pt x="99075" y="442693"/>
                    <a:pt x="221336" y="442714"/>
                  </a:cubicBezTo>
                  <a:cubicBezTo>
                    <a:pt x="221336" y="442714"/>
                    <a:pt x="221357" y="442714"/>
                    <a:pt x="221357" y="442714"/>
                  </a:cubicBezTo>
                  <a:cubicBezTo>
                    <a:pt x="343598" y="442714"/>
                    <a:pt x="442694" y="343619"/>
                    <a:pt x="442714" y="22137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7" name="Google Shape;47;p3"/>
            <p:cNvSpPr/>
            <p:nvPr/>
          </p:nvSpPr>
          <p:spPr>
            <a:xfrm>
              <a:off x="5252290" y="2685072"/>
              <a:ext cx="33723" cy="25447"/>
            </a:xfrm>
            <a:custGeom>
              <a:avLst/>
              <a:gdLst/>
              <a:ahLst/>
              <a:cxnLst/>
              <a:rect l="l" t="t" r="r" b="b"/>
              <a:pathLst>
                <a:path w="33723" h="25447" extrusionOk="0">
                  <a:moveTo>
                    <a:pt x="0" y="0"/>
                  </a:moveTo>
                  <a:lnTo>
                    <a:pt x="33039" y="0"/>
                  </a:lnTo>
                  <a:lnTo>
                    <a:pt x="33723" y="25448"/>
                  </a:lnTo>
                  <a:lnTo>
                    <a:pt x="829" y="25448"/>
                  </a:lnTo>
                  <a:lnTo>
                    <a:pt x="0"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8" name="Google Shape;48;p3"/>
            <p:cNvSpPr/>
            <p:nvPr/>
          </p:nvSpPr>
          <p:spPr>
            <a:xfrm>
              <a:off x="5296217" y="2685072"/>
              <a:ext cx="50605" cy="25447"/>
            </a:xfrm>
            <a:custGeom>
              <a:avLst/>
              <a:gdLst/>
              <a:ahLst/>
              <a:cxnLst/>
              <a:rect l="l" t="t" r="r" b="b"/>
              <a:pathLst>
                <a:path w="50605" h="25447" extrusionOk="0">
                  <a:moveTo>
                    <a:pt x="0" y="25448"/>
                  </a:moveTo>
                  <a:lnTo>
                    <a:pt x="50606" y="25448"/>
                  </a:lnTo>
                  <a:lnTo>
                    <a:pt x="49921" y="0"/>
                  </a:lnTo>
                  <a:lnTo>
                    <a:pt x="9395" y="0"/>
                  </a:lnTo>
                  <a:lnTo>
                    <a:pt x="0" y="25448"/>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49" name="Google Shape;49;p3"/>
            <p:cNvSpPr/>
            <p:nvPr/>
          </p:nvSpPr>
          <p:spPr>
            <a:xfrm>
              <a:off x="5354392" y="2685072"/>
              <a:ext cx="38285" cy="25447"/>
            </a:xfrm>
            <a:custGeom>
              <a:avLst/>
              <a:gdLst/>
              <a:ahLst/>
              <a:cxnLst/>
              <a:rect l="l" t="t" r="r" b="b"/>
              <a:pathLst>
                <a:path w="38285" h="25447" extrusionOk="0">
                  <a:moveTo>
                    <a:pt x="0" y="25448"/>
                  </a:moveTo>
                  <a:lnTo>
                    <a:pt x="29015" y="25448"/>
                  </a:lnTo>
                  <a:lnTo>
                    <a:pt x="38286" y="0"/>
                  </a:lnTo>
                  <a:lnTo>
                    <a:pt x="9250" y="0"/>
                  </a:lnTo>
                  <a:lnTo>
                    <a:pt x="0" y="25448"/>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0" name="Google Shape;50;p3"/>
            <p:cNvSpPr/>
            <p:nvPr/>
          </p:nvSpPr>
          <p:spPr>
            <a:xfrm>
              <a:off x="5315256" y="2732173"/>
              <a:ext cx="59979" cy="59171"/>
            </a:xfrm>
            <a:custGeom>
              <a:avLst/>
              <a:gdLst/>
              <a:ahLst/>
              <a:cxnLst/>
              <a:rect l="l" t="t" r="r" b="b"/>
              <a:pathLst>
                <a:path w="59979" h="59171" extrusionOk="0">
                  <a:moveTo>
                    <a:pt x="0" y="0"/>
                  </a:moveTo>
                  <a:lnTo>
                    <a:pt x="59980" y="0"/>
                  </a:lnTo>
                  <a:lnTo>
                    <a:pt x="38555" y="59171"/>
                  </a:lnTo>
                  <a:lnTo>
                    <a:pt x="1389" y="59171"/>
                  </a:lnTo>
                  <a:lnTo>
                    <a:pt x="0"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1" name="Google Shape;51;p3"/>
            <p:cNvSpPr/>
            <p:nvPr/>
          </p:nvSpPr>
          <p:spPr>
            <a:xfrm>
              <a:off x="5253679" y="2732173"/>
              <a:ext cx="59585" cy="59171"/>
            </a:xfrm>
            <a:custGeom>
              <a:avLst/>
              <a:gdLst/>
              <a:ahLst/>
              <a:cxnLst/>
              <a:rect l="l" t="t" r="r" b="b"/>
              <a:pathLst>
                <a:path w="59585" h="59171" extrusionOk="0">
                  <a:moveTo>
                    <a:pt x="0" y="0"/>
                  </a:moveTo>
                  <a:lnTo>
                    <a:pt x="59586" y="0"/>
                  </a:lnTo>
                  <a:lnTo>
                    <a:pt x="37871" y="59171"/>
                  </a:lnTo>
                  <a:lnTo>
                    <a:pt x="1659" y="59171"/>
                  </a:lnTo>
                  <a:lnTo>
                    <a:pt x="0"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2" name="Google Shape;52;p3"/>
            <p:cNvSpPr/>
            <p:nvPr/>
          </p:nvSpPr>
          <p:spPr>
            <a:xfrm>
              <a:off x="5123826" y="2732214"/>
              <a:ext cx="54981" cy="59129"/>
            </a:xfrm>
            <a:custGeom>
              <a:avLst/>
              <a:gdLst/>
              <a:ahLst/>
              <a:cxnLst/>
              <a:rect l="l" t="t" r="r" b="b"/>
              <a:pathLst>
                <a:path w="54981" h="59129" extrusionOk="0">
                  <a:moveTo>
                    <a:pt x="21818" y="0"/>
                  </a:moveTo>
                  <a:lnTo>
                    <a:pt x="54982" y="0"/>
                  </a:lnTo>
                  <a:lnTo>
                    <a:pt x="33267" y="59130"/>
                  </a:lnTo>
                  <a:lnTo>
                    <a:pt x="0" y="59130"/>
                  </a:lnTo>
                  <a:lnTo>
                    <a:pt x="21818"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3" name="Google Shape;53;p3"/>
            <p:cNvSpPr/>
            <p:nvPr/>
          </p:nvSpPr>
          <p:spPr>
            <a:xfrm>
              <a:off x="5050864" y="2732173"/>
              <a:ext cx="58175" cy="59191"/>
            </a:xfrm>
            <a:custGeom>
              <a:avLst/>
              <a:gdLst/>
              <a:ahLst/>
              <a:cxnLst/>
              <a:rect l="l" t="t" r="r" b="b"/>
              <a:pathLst>
                <a:path w="58175" h="59191" extrusionOk="0">
                  <a:moveTo>
                    <a:pt x="36440" y="59192"/>
                  </a:moveTo>
                  <a:lnTo>
                    <a:pt x="58175" y="42"/>
                  </a:lnTo>
                  <a:lnTo>
                    <a:pt x="21756" y="0"/>
                  </a:lnTo>
                  <a:lnTo>
                    <a:pt x="0" y="59192"/>
                  </a:lnTo>
                  <a:lnTo>
                    <a:pt x="36440" y="59192"/>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4" name="Google Shape;54;p3"/>
            <p:cNvSpPr/>
            <p:nvPr/>
          </p:nvSpPr>
          <p:spPr>
            <a:xfrm>
              <a:off x="5045367" y="2685072"/>
              <a:ext cx="111062" cy="25447"/>
            </a:xfrm>
            <a:custGeom>
              <a:avLst/>
              <a:gdLst/>
              <a:ahLst/>
              <a:cxnLst/>
              <a:rect l="l" t="t" r="r" b="b"/>
              <a:pathLst>
                <a:path w="111062" h="25447" extrusionOk="0">
                  <a:moveTo>
                    <a:pt x="0" y="25448"/>
                  </a:moveTo>
                  <a:lnTo>
                    <a:pt x="101543" y="25448"/>
                  </a:lnTo>
                  <a:lnTo>
                    <a:pt x="111062" y="0"/>
                  </a:lnTo>
                  <a:lnTo>
                    <a:pt x="9810" y="0"/>
                  </a:lnTo>
                  <a:lnTo>
                    <a:pt x="0" y="25386"/>
                  </a:lnTo>
                  <a:lnTo>
                    <a:pt x="0" y="25448"/>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5" name="Google Shape;55;p3"/>
            <p:cNvSpPr/>
            <p:nvPr/>
          </p:nvSpPr>
          <p:spPr>
            <a:xfrm>
              <a:off x="5153837" y="2685052"/>
              <a:ext cx="96591" cy="106229"/>
            </a:xfrm>
            <a:custGeom>
              <a:avLst/>
              <a:gdLst/>
              <a:ahLst/>
              <a:cxnLst/>
              <a:rect l="l" t="t" r="r" b="b"/>
              <a:pathLst>
                <a:path w="96591" h="106229" extrusionOk="0">
                  <a:moveTo>
                    <a:pt x="9499" y="42"/>
                  </a:moveTo>
                  <a:lnTo>
                    <a:pt x="70682" y="42"/>
                  </a:lnTo>
                  <a:lnTo>
                    <a:pt x="70682" y="42"/>
                  </a:lnTo>
                  <a:cubicBezTo>
                    <a:pt x="84619" y="42"/>
                    <a:pt x="96378" y="14829"/>
                    <a:pt x="96586" y="28766"/>
                  </a:cubicBezTo>
                  <a:cubicBezTo>
                    <a:pt x="96855" y="46582"/>
                    <a:pt x="87398" y="62075"/>
                    <a:pt x="74850" y="68172"/>
                  </a:cubicBezTo>
                  <a:lnTo>
                    <a:pt x="94346" y="106230"/>
                  </a:lnTo>
                  <a:lnTo>
                    <a:pt x="58134" y="106230"/>
                  </a:lnTo>
                  <a:lnTo>
                    <a:pt x="27605" y="47100"/>
                  </a:lnTo>
                  <a:lnTo>
                    <a:pt x="53094" y="47100"/>
                  </a:lnTo>
                  <a:cubicBezTo>
                    <a:pt x="58901" y="46955"/>
                    <a:pt x="62178" y="41666"/>
                    <a:pt x="62241" y="35797"/>
                  </a:cubicBezTo>
                  <a:cubicBezTo>
                    <a:pt x="62241" y="31898"/>
                    <a:pt x="61929" y="25427"/>
                    <a:pt x="54090" y="25427"/>
                  </a:cubicBezTo>
                  <a:lnTo>
                    <a:pt x="0" y="25427"/>
                  </a:lnTo>
                  <a:lnTo>
                    <a:pt x="9499"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6" name="Google Shape;56;p3"/>
            <p:cNvSpPr/>
            <p:nvPr/>
          </p:nvSpPr>
          <p:spPr>
            <a:xfrm>
              <a:off x="5475098" y="2711329"/>
              <a:ext cx="478864" cy="80118"/>
            </a:xfrm>
            <a:custGeom>
              <a:avLst/>
              <a:gdLst/>
              <a:ahLst/>
              <a:cxnLst/>
              <a:rect l="l" t="t" r="r" b="b"/>
              <a:pathLst>
                <a:path w="478864" h="80118" extrusionOk="0">
                  <a:moveTo>
                    <a:pt x="259581" y="46105"/>
                  </a:moveTo>
                  <a:lnTo>
                    <a:pt x="268707" y="46105"/>
                  </a:lnTo>
                  <a:cubicBezTo>
                    <a:pt x="271548" y="46146"/>
                    <a:pt x="273850" y="48448"/>
                    <a:pt x="273912" y="51290"/>
                  </a:cubicBezTo>
                  <a:lnTo>
                    <a:pt x="273912" y="57325"/>
                  </a:lnTo>
                  <a:cubicBezTo>
                    <a:pt x="274058" y="60042"/>
                    <a:pt x="271963" y="62365"/>
                    <a:pt x="269225" y="62510"/>
                  </a:cubicBezTo>
                  <a:cubicBezTo>
                    <a:pt x="269121" y="62510"/>
                    <a:pt x="268997" y="62510"/>
                    <a:pt x="268893" y="62510"/>
                  </a:cubicBezTo>
                  <a:lnTo>
                    <a:pt x="259602" y="62510"/>
                  </a:lnTo>
                  <a:close/>
                  <a:moveTo>
                    <a:pt x="178529" y="24598"/>
                  </a:moveTo>
                  <a:lnTo>
                    <a:pt x="185477" y="52327"/>
                  </a:lnTo>
                  <a:lnTo>
                    <a:pt x="171229" y="52327"/>
                  </a:lnTo>
                  <a:close/>
                  <a:moveTo>
                    <a:pt x="259581" y="15306"/>
                  </a:moveTo>
                  <a:lnTo>
                    <a:pt x="268499" y="15306"/>
                  </a:lnTo>
                  <a:cubicBezTo>
                    <a:pt x="271341" y="15368"/>
                    <a:pt x="273622" y="17650"/>
                    <a:pt x="273684" y="20491"/>
                  </a:cubicBezTo>
                  <a:lnTo>
                    <a:pt x="273684" y="25987"/>
                  </a:lnTo>
                  <a:cubicBezTo>
                    <a:pt x="273622" y="28828"/>
                    <a:pt x="271341" y="31110"/>
                    <a:pt x="268499" y="31172"/>
                  </a:cubicBezTo>
                  <a:lnTo>
                    <a:pt x="259581" y="31172"/>
                  </a:lnTo>
                  <a:close/>
                  <a:moveTo>
                    <a:pt x="432386" y="13833"/>
                  </a:moveTo>
                  <a:lnTo>
                    <a:pt x="441304" y="13833"/>
                  </a:lnTo>
                  <a:cubicBezTo>
                    <a:pt x="445660" y="13833"/>
                    <a:pt x="447878" y="19392"/>
                    <a:pt x="447692" y="26443"/>
                  </a:cubicBezTo>
                  <a:lnTo>
                    <a:pt x="447692" y="44881"/>
                  </a:lnTo>
                  <a:cubicBezTo>
                    <a:pt x="447692" y="51850"/>
                    <a:pt x="447277" y="63278"/>
                    <a:pt x="440640" y="63360"/>
                  </a:cubicBezTo>
                  <a:lnTo>
                    <a:pt x="433693" y="63360"/>
                  </a:lnTo>
                  <a:cubicBezTo>
                    <a:pt x="427118" y="63360"/>
                    <a:pt x="426413" y="52099"/>
                    <a:pt x="426371" y="44881"/>
                  </a:cubicBezTo>
                  <a:lnTo>
                    <a:pt x="426371" y="26443"/>
                  </a:lnTo>
                  <a:cubicBezTo>
                    <a:pt x="426330" y="19392"/>
                    <a:pt x="427885" y="13751"/>
                    <a:pt x="432386" y="13896"/>
                  </a:cubicBezTo>
                  <a:close/>
                  <a:moveTo>
                    <a:pt x="227414" y="1016"/>
                  </a:moveTo>
                  <a:lnTo>
                    <a:pt x="227414" y="79123"/>
                  </a:lnTo>
                  <a:lnTo>
                    <a:pt x="284925" y="79123"/>
                  </a:lnTo>
                  <a:cubicBezTo>
                    <a:pt x="292537" y="79371"/>
                    <a:pt x="306806" y="78127"/>
                    <a:pt x="306992" y="60457"/>
                  </a:cubicBezTo>
                  <a:cubicBezTo>
                    <a:pt x="306992" y="60457"/>
                    <a:pt x="306992" y="54235"/>
                    <a:pt x="306992" y="54235"/>
                  </a:cubicBezTo>
                  <a:cubicBezTo>
                    <a:pt x="306992" y="54235"/>
                    <a:pt x="307241" y="40152"/>
                    <a:pt x="294756" y="36979"/>
                  </a:cubicBezTo>
                  <a:cubicBezTo>
                    <a:pt x="306515" y="35465"/>
                    <a:pt x="306059" y="22461"/>
                    <a:pt x="306059" y="22461"/>
                  </a:cubicBezTo>
                  <a:lnTo>
                    <a:pt x="306059" y="15493"/>
                  </a:lnTo>
                  <a:cubicBezTo>
                    <a:pt x="306059" y="5123"/>
                    <a:pt x="300045" y="726"/>
                    <a:pt x="292247" y="975"/>
                  </a:cubicBezTo>
                  <a:close/>
                  <a:moveTo>
                    <a:pt x="156566" y="1016"/>
                  </a:moveTo>
                  <a:lnTo>
                    <a:pt x="133462" y="79123"/>
                  </a:lnTo>
                  <a:lnTo>
                    <a:pt x="164343" y="79123"/>
                  </a:lnTo>
                  <a:lnTo>
                    <a:pt x="167039" y="67819"/>
                  </a:lnTo>
                  <a:lnTo>
                    <a:pt x="189210" y="67819"/>
                  </a:lnTo>
                  <a:lnTo>
                    <a:pt x="192176" y="79123"/>
                  </a:lnTo>
                  <a:lnTo>
                    <a:pt x="224157" y="79123"/>
                  </a:lnTo>
                  <a:lnTo>
                    <a:pt x="200140" y="1016"/>
                  </a:lnTo>
                  <a:close/>
                  <a:moveTo>
                    <a:pt x="0" y="1016"/>
                  </a:moveTo>
                  <a:lnTo>
                    <a:pt x="16966" y="79123"/>
                  </a:lnTo>
                  <a:lnTo>
                    <a:pt x="62220" y="79123"/>
                  </a:lnTo>
                  <a:lnTo>
                    <a:pt x="69749" y="29347"/>
                  </a:lnTo>
                  <a:lnTo>
                    <a:pt x="76966" y="79123"/>
                  </a:lnTo>
                  <a:lnTo>
                    <a:pt x="122324" y="79123"/>
                  </a:lnTo>
                  <a:lnTo>
                    <a:pt x="139227" y="1016"/>
                  </a:lnTo>
                  <a:lnTo>
                    <a:pt x="110005" y="1016"/>
                  </a:lnTo>
                  <a:lnTo>
                    <a:pt x="100526" y="57221"/>
                  </a:lnTo>
                  <a:lnTo>
                    <a:pt x="88850" y="1016"/>
                  </a:lnTo>
                  <a:lnTo>
                    <a:pt x="50440" y="1016"/>
                  </a:lnTo>
                  <a:lnTo>
                    <a:pt x="38680" y="57221"/>
                  </a:lnTo>
                  <a:lnTo>
                    <a:pt x="29223" y="1016"/>
                  </a:lnTo>
                  <a:close/>
                  <a:moveTo>
                    <a:pt x="337231" y="21"/>
                  </a:moveTo>
                  <a:cubicBezTo>
                    <a:pt x="316118" y="-125"/>
                    <a:pt x="311348" y="9312"/>
                    <a:pt x="311348" y="20761"/>
                  </a:cubicBezTo>
                  <a:lnTo>
                    <a:pt x="311348" y="49797"/>
                  </a:lnTo>
                  <a:cubicBezTo>
                    <a:pt x="312198" y="60374"/>
                    <a:pt x="309979" y="80243"/>
                    <a:pt x="337044" y="80118"/>
                  </a:cubicBezTo>
                  <a:lnTo>
                    <a:pt x="363654" y="80118"/>
                  </a:lnTo>
                  <a:cubicBezTo>
                    <a:pt x="390304" y="79952"/>
                    <a:pt x="389724" y="64107"/>
                    <a:pt x="389350" y="50916"/>
                  </a:cubicBezTo>
                  <a:lnTo>
                    <a:pt x="358842" y="50916"/>
                  </a:lnTo>
                  <a:cubicBezTo>
                    <a:pt x="358531" y="58093"/>
                    <a:pt x="357536" y="63817"/>
                    <a:pt x="352268" y="63713"/>
                  </a:cubicBezTo>
                  <a:lnTo>
                    <a:pt x="348742" y="63713"/>
                  </a:lnTo>
                  <a:cubicBezTo>
                    <a:pt x="342146" y="63713"/>
                    <a:pt x="342520" y="52181"/>
                    <a:pt x="342043" y="45047"/>
                  </a:cubicBezTo>
                  <a:lnTo>
                    <a:pt x="342043" y="26879"/>
                  </a:lnTo>
                  <a:cubicBezTo>
                    <a:pt x="342043" y="19806"/>
                    <a:pt x="343495" y="14207"/>
                    <a:pt x="347995" y="14248"/>
                  </a:cubicBezTo>
                  <a:lnTo>
                    <a:pt x="352993" y="14248"/>
                  </a:lnTo>
                  <a:cubicBezTo>
                    <a:pt x="357494" y="14870"/>
                    <a:pt x="359029" y="19267"/>
                    <a:pt x="359029" y="26319"/>
                  </a:cubicBezTo>
                  <a:lnTo>
                    <a:pt x="389537" y="26319"/>
                  </a:lnTo>
                  <a:lnTo>
                    <a:pt x="389537" y="20740"/>
                  </a:lnTo>
                  <a:cubicBezTo>
                    <a:pt x="389537" y="9374"/>
                    <a:pt x="384933" y="0"/>
                    <a:pt x="361808" y="0"/>
                  </a:cubicBezTo>
                  <a:close/>
                  <a:moveTo>
                    <a:pt x="415691" y="21"/>
                  </a:moveTo>
                  <a:cubicBezTo>
                    <a:pt x="404263" y="104"/>
                    <a:pt x="395033" y="9333"/>
                    <a:pt x="394951" y="20761"/>
                  </a:cubicBezTo>
                  <a:lnTo>
                    <a:pt x="394951" y="49797"/>
                  </a:lnTo>
                  <a:cubicBezTo>
                    <a:pt x="395345" y="61058"/>
                    <a:pt x="395345" y="80056"/>
                    <a:pt x="420730" y="80118"/>
                  </a:cubicBezTo>
                  <a:lnTo>
                    <a:pt x="453002" y="80118"/>
                  </a:lnTo>
                  <a:cubicBezTo>
                    <a:pt x="478553" y="80118"/>
                    <a:pt x="478761" y="60872"/>
                    <a:pt x="478864" y="49797"/>
                  </a:cubicBezTo>
                  <a:lnTo>
                    <a:pt x="478864" y="20761"/>
                  </a:lnTo>
                  <a:cubicBezTo>
                    <a:pt x="478864" y="9312"/>
                    <a:pt x="469573" y="21"/>
                    <a:pt x="458124" y="21"/>
                  </a:cubicBezTo>
                  <a:lnTo>
                    <a:pt x="415649" y="21"/>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7" name="Google Shape;57;p3"/>
            <p:cNvSpPr/>
            <p:nvPr/>
          </p:nvSpPr>
          <p:spPr>
            <a:xfrm>
              <a:off x="4722841" y="2731177"/>
              <a:ext cx="78106" cy="61037"/>
            </a:xfrm>
            <a:custGeom>
              <a:avLst/>
              <a:gdLst/>
              <a:ahLst/>
              <a:cxnLst/>
              <a:rect l="l" t="t" r="r" b="b"/>
              <a:pathLst>
                <a:path w="78106" h="61037" extrusionOk="0">
                  <a:moveTo>
                    <a:pt x="59441" y="18023"/>
                  </a:moveTo>
                  <a:cubicBezTo>
                    <a:pt x="59441" y="15078"/>
                    <a:pt x="54090" y="9727"/>
                    <a:pt x="40339" y="9727"/>
                  </a:cubicBezTo>
                  <a:cubicBezTo>
                    <a:pt x="27460" y="9727"/>
                    <a:pt x="18314" y="18396"/>
                    <a:pt x="18314" y="30467"/>
                  </a:cubicBezTo>
                  <a:cubicBezTo>
                    <a:pt x="18314" y="42538"/>
                    <a:pt x="27460" y="51207"/>
                    <a:pt x="40339" y="51207"/>
                  </a:cubicBezTo>
                  <a:cubicBezTo>
                    <a:pt x="54090" y="51207"/>
                    <a:pt x="59441" y="45877"/>
                    <a:pt x="59441" y="42911"/>
                  </a:cubicBezTo>
                  <a:lnTo>
                    <a:pt x="78107" y="42911"/>
                  </a:lnTo>
                  <a:cubicBezTo>
                    <a:pt x="78107" y="46706"/>
                    <a:pt x="71553" y="61038"/>
                    <a:pt x="40235" y="61038"/>
                  </a:cubicBezTo>
                  <a:cubicBezTo>
                    <a:pt x="10971" y="61038"/>
                    <a:pt x="0" y="45109"/>
                    <a:pt x="0" y="30508"/>
                  </a:cubicBezTo>
                  <a:cubicBezTo>
                    <a:pt x="0" y="15908"/>
                    <a:pt x="10971" y="0"/>
                    <a:pt x="40235" y="0"/>
                  </a:cubicBezTo>
                  <a:cubicBezTo>
                    <a:pt x="71553" y="0"/>
                    <a:pt x="78107" y="14352"/>
                    <a:pt x="78107" y="18168"/>
                  </a:cubicBezTo>
                  <a:lnTo>
                    <a:pt x="59441" y="18168"/>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8" name="Google Shape;58;p3"/>
            <p:cNvSpPr/>
            <p:nvPr/>
          </p:nvSpPr>
          <p:spPr>
            <a:xfrm>
              <a:off x="4808849" y="2732857"/>
              <a:ext cx="70494" cy="58569"/>
            </a:xfrm>
            <a:custGeom>
              <a:avLst/>
              <a:gdLst/>
              <a:ahLst/>
              <a:cxnLst/>
              <a:rect l="l" t="t" r="r" b="b"/>
              <a:pathLst>
                <a:path w="70494" h="58569" extrusionOk="0">
                  <a:moveTo>
                    <a:pt x="0" y="0"/>
                  </a:moveTo>
                  <a:lnTo>
                    <a:pt x="16945" y="0"/>
                  </a:lnTo>
                  <a:lnTo>
                    <a:pt x="16945" y="23768"/>
                  </a:lnTo>
                  <a:lnTo>
                    <a:pt x="53571" y="23768"/>
                  </a:lnTo>
                  <a:lnTo>
                    <a:pt x="53571" y="0"/>
                  </a:lnTo>
                  <a:lnTo>
                    <a:pt x="70495" y="0"/>
                  </a:lnTo>
                  <a:lnTo>
                    <a:pt x="70495" y="58570"/>
                  </a:lnTo>
                  <a:lnTo>
                    <a:pt x="53571" y="58570"/>
                  </a:lnTo>
                  <a:lnTo>
                    <a:pt x="53571" y="34781"/>
                  </a:lnTo>
                  <a:lnTo>
                    <a:pt x="16945" y="34781"/>
                  </a:lnTo>
                  <a:lnTo>
                    <a:pt x="16945" y="58570"/>
                  </a:lnTo>
                  <a:lnTo>
                    <a:pt x="0" y="58570"/>
                  </a:lnTo>
                  <a:lnTo>
                    <a:pt x="0" y="0"/>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59" name="Google Shape;59;p3"/>
            <p:cNvSpPr/>
            <p:nvPr/>
          </p:nvSpPr>
          <p:spPr>
            <a:xfrm>
              <a:off x="4565798" y="2730949"/>
              <a:ext cx="78106" cy="61120"/>
            </a:xfrm>
            <a:custGeom>
              <a:avLst/>
              <a:gdLst/>
              <a:ahLst/>
              <a:cxnLst/>
              <a:rect l="l" t="t" r="r" b="b"/>
              <a:pathLst>
                <a:path w="78106" h="61120" extrusionOk="0">
                  <a:moveTo>
                    <a:pt x="38970" y="61120"/>
                  </a:moveTo>
                  <a:cubicBezTo>
                    <a:pt x="26526" y="61120"/>
                    <a:pt x="0" y="58341"/>
                    <a:pt x="0" y="44072"/>
                  </a:cubicBezTo>
                  <a:lnTo>
                    <a:pt x="19599" y="44072"/>
                  </a:lnTo>
                  <a:cubicBezTo>
                    <a:pt x="19599" y="49444"/>
                    <a:pt x="31359" y="51435"/>
                    <a:pt x="37747" y="51435"/>
                  </a:cubicBezTo>
                  <a:cubicBezTo>
                    <a:pt x="55873" y="51435"/>
                    <a:pt x="59233" y="41915"/>
                    <a:pt x="53675" y="39572"/>
                  </a:cubicBezTo>
                  <a:cubicBezTo>
                    <a:pt x="42952" y="34843"/>
                    <a:pt x="2364" y="30695"/>
                    <a:pt x="2364" y="16592"/>
                  </a:cubicBezTo>
                  <a:cubicBezTo>
                    <a:pt x="2364" y="4148"/>
                    <a:pt x="22358" y="0"/>
                    <a:pt x="37518" y="0"/>
                  </a:cubicBezTo>
                  <a:cubicBezTo>
                    <a:pt x="57470" y="0"/>
                    <a:pt x="75659" y="4459"/>
                    <a:pt x="75659" y="15866"/>
                  </a:cubicBezTo>
                  <a:lnTo>
                    <a:pt x="56143" y="15866"/>
                  </a:lnTo>
                  <a:cubicBezTo>
                    <a:pt x="56143" y="10930"/>
                    <a:pt x="44653" y="9768"/>
                    <a:pt x="37747" y="9768"/>
                  </a:cubicBezTo>
                  <a:cubicBezTo>
                    <a:pt x="19869" y="9768"/>
                    <a:pt x="20014" y="16156"/>
                    <a:pt x="24369" y="18251"/>
                  </a:cubicBezTo>
                  <a:cubicBezTo>
                    <a:pt x="29907" y="20968"/>
                    <a:pt x="43844" y="23374"/>
                    <a:pt x="56102" y="27128"/>
                  </a:cubicBezTo>
                  <a:cubicBezTo>
                    <a:pt x="69811" y="30985"/>
                    <a:pt x="78107" y="35030"/>
                    <a:pt x="78107" y="43948"/>
                  </a:cubicBezTo>
                  <a:cubicBezTo>
                    <a:pt x="78107" y="53260"/>
                    <a:pt x="65061" y="61037"/>
                    <a:pt x="38970" y="6103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60" name="Google Shape;60;p3"/>
            <p:cNvSpPr/>
            <p:nvPr/>
          </p:nvSpPr>
          <p:spPr>
            <a:xfrm>
              <a:off x="4885587" y="2730949"/>
              <a:ext cx="78127" cy="61120"/>
            </a:xfrm>
            <a:custGeom>
              <a:avLst/>
              <a:gdLst/>
              <a:ahLst/>
              <a:cxnLst/>
              <a:rect l="l" t="t" r="r" b="b"/>
              <a:pathLst>
                <a:path w="78127" h="61120" extrusionOk="0">
                  <a:moveTo>
                    <a:pt x="38991" y="61120"/>
                  </a:moveTo>
                  <a:cubicBezTo>
                    <a:pt x="26547" y="61120"/>
                    <a:pt x="0" y="58341"/>
                    <a:pt x="0" y="44072"/>
                  </a:cubicBezTo>
                  <a:lnTo>
                    <a:pt x="19599" y="44072"/>
                  </a:lnTo>
                  <a:cubicBezTo>
                    <a:pt x="19599" y="49444"/>
                    <a:pt x="31359" y="51435"/>
                    <a:pt x="37747" y="51435"/>
                  </a:cubicBezTo>
                  <a:cubicBezTo>
                    <a:pt x="55853" y="51435"/>
                    <a:pt x="59233" y="41915"/>
                    <a:pt x="53675" y="39572"/>
                  </a:cubicBezTo>
                  <a:cubicBezTo>
                    <a:pt x="42932" y="34843"/>
                    <a:pt x="2364" y="30695"/>
                    <a:pt x="2364" y="16592"/>
                  </a:cubicBezTo>
                  <a:cubicBezTo>
                    <a:pt x="2364" y="4148"/>
                    <a:pt x="22378" y="0"/>
                    <a:pt x="37498" y="0"/>
                  </a:cubicBezTo>
                  <a:cubicBezTo>
                    <a:pt x="57491" y="0"/>
                    <a:pt x="75639" y="4459"/>
                    <a:pt x="75639" y="15866"/>
                  </a:cubicBezTo>
                  <a:lnTo>
                    <a:pt x="56122" y="15866"/>
                  </a:lnTo>
                  <a:cubicBezTo>
                    <a:pt x="56122" y="10930"/>
                    <a:pt x="44653" y="9768"/>
                    <a:pt x="37747" y="9768"/>
                  </a:cubicBezTo>
                  <a:cubicBezTo>
                    <a:pt x="19890" y="9768"/>
                    <a:pt x="20035" y="16156"/>
                    <a:pt x="24390" y="18251"/>
                  </a:cubicBezTo>
                  <a:cubicBezTo>
                    <a:pt x="29886" y="20968"/>
                    <a:pt x="43865" y="23374"/>
                    <a:pt x="56102" y="27128"/>
                  </a:cubicBezTo>
                  <a:cubicBezTo>
                    <a:pt x="69831" y="30985"/>
                    <a:pt x="78127" y="35030"/>
                    <a:pt x="78127" y="43948"/>
                  </a:cubicBezTo>
                  <a:cubicBezTo>
                    <a:pt x="78127" y="53260"/>
                    <a:pt x="65041" y="61037"/>
                    <a:pt x="38991" y="6103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61" name="Google Shape;61;p3"/>
            <p:cNvSpPr/>
            <p:nvPr/>
          </p:nvSpPr>
          <p:spPr>
            <a:xfrm>
              <a:off x="4643863" y="2732837"/>
              <a:ext cx="83021" cy="58611"/>
            </a:xfrm>
            <a:custGeom>
              <a:avLst/>
              <a:gdLst/>
              <a:ahLst/>
              <a:cxnLst/>
              <a:rect l="l" t="t" r="r" b="b"/>
              <a:pathLst>
                <a:path w="83021" h="58611" extrusionOk="0">
                  <a:moveTo>
                    <a:pt x="33059" y="0"/>
                  </a:moveTo>
                  <a:lnTo>
                    <a:pt x="49983" y="0"/>
                  </a:lnTo>
                  <a:lnTo>
                    <a:pt x="83022" y="58611"/>
                  </a:lnTo>
                  <a:lnTo>
                    <a:pt x="64107" y="58611"/>
                  </a:lnTo>
                  <a:lnTo>
                    <a:pt x="59731" y="50045"/>
                  </a:lnTo>
                  <a:lnTo>
                    <a:pt x="23291" y="50045"/>
                  </a:lnTo>
                  <a:lnTo>
                    <a:pt x="18915" y="58611"/>
                  </a:lnTo>
                  <a:lnTo>
                    <a:pt x="0" y="58611"/>
                  </a:lnTo>
                  <a:close/>
                  <a:moveTo>
                    <a:pt x="41501" y="14352"/>
                  </a:moveTo>
                  <a:lnTo>
                    <a:pt x="28269" y="40277"/>
                  </a:lnTo>
                  <a:lnTo>
                    <a:pt x="54774" y="40277"/>
                  </a:lnTo>
                  <a:lnTo>
                    <a:pt x="41501" y="14352"/>
                  </a:ln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62" name="Google Shape;62;p3"/>
            <p:cNvSpPr/>
            <p:nvPr/>
          </p:nvSpPr>
          <p:spPr>
            <a:xfrm>
              <a:off x="4745178" y="2613769"/>
              <a:ext cx="39240" cy="39240"/>
            </a:xfrm>
            <a:custGeom>
              <a:avLst/>
              <a:gdLst/>
              <a:ahLst/>
              <a:cxnLst/>
              <a:rect l="l" t="t" r="r" b="b"/>
              <a:pathLst>
                <a:path w="39240" h="39240" extrusionOk="0">
                  <a:moveTo>
                    <a:pt x="0" y="19620"/>
                  </a:moveTo>
                  <a:cubicBezTo>
                    <a:pt x="0" y="8794"/>
                    <a:pt x="8794" y="0"/>
                    <a:pt x="19620" y="0"/>
                  </a:cubicBezTo>
                  <a:cubicBezTo>
                    <a:pt x="30446" y="0"/>
                    <a:pt x="39240" y="8794"/>
                    <a:pt x="39240" y="19620"/>
                  </a:cubicBezTo>
                  <a:cubicBezTo>
                    <a:pt x="39240" y="30446"/>
                    <a:pt x="30446" y="39240"/>
                    <a:pt x="19620" y="39240"/>
                  </a:cubicBezTo>
                  <a:cubicBezTo>
                    <a:pt x="19620" y="39240"/>
                    <a:pt x="19599" y="39240"/>
                    <a:pt x="19599" y="39240"/>
                  </a:cubicBezTo>
                  <a:cubicBezTo>
                    <a:pt x="8794" y="39261"/>
                    <a:pt x="21" y="30488"/>
                    <a:pt x="0" y="19682"/>
                  </a:cubicBezTo>
                  <a:cubicBezTo>
                    <a:pt x="0" y="19661"/>
                    <a:pt x="0" y="19641"/>
                    <a:pt x="0" y="1962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63" name="Google Shape;63;p3"/>
            <p:cNvSpPr/>
            <p:nvPr/>
          </p:nvSpPr>
          <p:spPr>
            <a:xfrm>
              <a:off x="4727494" y="2618454"/>
              <a:ext cx="115781" cy="73690"/>
            </a:xfrm>
            <a:custGeom>
              <a:avLst/>
              <a:gdLst/>
              <a:ahLst/>
              <a:cxnLst/>
              <a:rect l="l" t="t" r="r" b="b"/>
              <a:pathLst>
                <a:path w="115781" h="73690" extrusionOk="0">
                  <a:moveTo>
                    <a:pt x="1983" y="73691"/>
                  </a:moveTo>
                  <a:cubicBezTo>
                    <a:pt x="-609" y="73691"/>
                    <a:pt x="-713" y="72778"/>
                    <a:pt x="1983" y="72197"/>
                  </a:cubicBezTo>
                  <a:cubicBezTo>
                    <a:pt x="43795" y="63279"/>
                    <a:pt x="72624" y="44509"/>
                    <a:pt x="72624" y="22795"/>
                  </a:cubicBezTo>
                  <a:cubicBezTo>
                    <a:pt x="72624" y="15225"/>
                    <a:pt x="69077" y="8028"/>
                    <a:pt x="62834" y="1474"/>
                  </a:cubicBezTo>
                  <a:cubicBezTo>
                    <a:pt x="62046" y="644"/>
                    <a:pt x="62959" y="-289"/>
                    <a:pt x="64224" y="85"/>
                  </a:cubicBezTo>
                  <a:cubicBezTo>
                    <a:pt x="87183" y="6307"/>
                    <a:pt x="104750" y="15660"/>
                    <a:pt x="113543" y="26549"/>
                  </a:cubicBezTo>
                  <a:cubicBezTo>
                    <a:pt x="116468" y="29929"/>
                    <a:pt x="116530" y="34928"/>
                    <a:pt x="113709" y="38391"/>
                  </a:cubicBezTo>
                  <a:cubicBezTo>
                    <a:pt x="98237" y="57970"/>
                    <a:pt x="54455" y="72405"/>
                    <a:pt x="1983" y="7364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64" name="Google Shape;64;p3"/>
            <p:cNvSpPr/>
            <p:nvPr/>
          </p:nvSpPr>
          <p:spPr>
            <a:xfrm>
              <a:off x="4686429" y="2574529"/>
              <a:ext cx="115685" cy="73737"/>
            </a:xfrm>
            <a:custGeom>
              <a:avLst/>
              <a:gdLst/>
              <a:ahLst/>
              <a:cxnLst/>
              <a:rect l="l" t="t" r="r" b="b"/>
              <a:pathLst>
                <a:path w="115685" h="73737" extrusionOk="0">
                  <a:moveTo>
                    <a:pt x="113710" y="0"/>
                  </a:moveTo>
                  <a:cubicBezTo>
                    <a:pt x="116282" y="0"/>
                    <a:pt x="116406" y="933"/>
                    <a:pt x="113710" y="1535"/>
                  </a:cubicBezTo>
                  <a:cubicBezTo>
                    <a:pt x="71898" y="10453"/>
                    <a:pt x="43194" y="29223"/>
                    <a:pt x="43194" y="50917"/>
                  </a:cubicBezTo>
                  <a:cubicBezTo>
                    <a:pt x="43194" y="58507"/>
                    <a:pt x="46699" y="65704"/>
                    <a:pt x="52963" y="72258"/>
                  </a:cubicBezTo>
                  <a:cubicBezTo>
                    <a:pt x="53751" y="73067"/>
                    <a:pt x="52859" y="74000"/>
                    <a:pt x="51553" y="73668"/>
                  </a:cubicBezTo>
                  <a:cubicBezTo>
                    <a:pt x="28593" y="67446"/>
                    <a:pt x="11027" y="58093"/>
                    <a:pt x="2254" y="47163"/>
                  </a:cubicBezTo>
                  <a:cubicBezTo>
                    <a:pt x="-691" y="43782"/>
                    <a:pt x="-753" y="38784"/>
                    <a:pt x="2088" y="35341"/>
                  </a:cubicBezTo>
                  <a:cubicBezTo>
                    <a:pt x="17560" y="15762"/>
                    <a:pt x="61362" y="1327"/>
                    <a:pt x="113814" y="83"/>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sp>
          <p:nvSpPr>
            <p:cNvPr id="65" name="Google Shape;65;p3"/>
            <p:cNvSpPr/>
            <p:nvPr/>
          </p:nvSpPr>
          <p:spPr>
            <a:xfrm>
              <a:off x="3852760" y="2666863"/>
              <a:ext cx="639868" cy="124584"/>
            </a:xfrm>
            <a:custGeom>
              <a:avLst/>
              <a:gdLst/>
              <a:ahLst/>
              <a:cxnLst/>
              <a:rect l="l" t="t" r="r" b="b"/>
              <a:pathLst>
                <a:path w="639868" h="124584" extrusionOk="0">
                  <a:moveTo>
                    <a:pt x="639868" y="118218"/>
                  </a:moveTo>
                  <a:lnTo>
                    <a:pt x="571426" y="0"/>
                  </a:lnTo>
                  <a:lnTo>
                    <a:pt x="502985" y="118218"/>
                  </a:lnTo>
                  <a:lnTo>
                    <a:pt x="560808" y="118218"/>
                  </a:lnTo>
                  <a:lnTo>
                    <a:pt x="560808" y="124585"/>
                  </a:lnTo>
                  <a:lnTo>
                    <a:pt x="582107" y="124585"/>
                  </a:lnTo>
                  <a:lnTo>
                    <a:pt x="582107" y="118218"/>
                  </a:lnTo>
                  <a:close/>
                  <a:moveTo>
                    <a:pt x="580033" y="75556"/>
                  </a:moveTo>
                  <a:cubicBezTo>
                    <a:pt x="580033" y="64750"/>
                    <a:pt x="577316" y="58113"/>
                    <a:pt x="583227" y="58113"/>
                  </a:cubicBezTo>
                  <a:cubicBezTo>
                    <a:pt x="588744" y="58113"/>
                    <a:pt x="591357" y="66409"/>
                    <a:pt x="591357" y="71262"/>
                  </a:cubicBezTo>
                  <a:cubicBezTo>
                    <a:pt x="591005" y="78127"/>
                    <a:pt x="589221" y="84847"/>
                    <a:pt x="586131" y="91007"/>
                  </a:cubicBezTo>
                  <a:cubicBezTo>
                    <a:pt x="584347" y="95092"/>
                    <a:pt x="582273" y="99054"/>
                    <a:pt x="579909" y="102828"/>
                  </a:cubicBezTo>
                  <a:lnTo>
                    <a:pt x="576943" y="102828"/>
                  </a:lnTo>
                  <a:cubicBezTo>
                    <a:pt x="578706" y="93827"/>
                    <a:pt x="579764" y="84723"/>
                    <a:pt x="580075" y="75556"/>
                  </a:cubicBezTo>
                  <a:moveTo>
                    <a:pt x="577192" y="53965"/>
                  </a:moveTo>
                  <a:cubicBezTo>
                    <a:pt x="581008" y="52638"/>
                    <a:pt x="583518" y="49008"/>
                    <a:pt x="583414" y="44964"/>
                  </a:cubicBezTo>
                  <a:cubicBezTo>
                    <a:pt x="584555" y="46395"/>
                    <a:pt x="585177" y="48179"/>
                    <a:pt x="585135" y="50004"/>
                  </a:cubicBezTo>
                  <a:cubicBezTo>
                    <a:pt x="585135" y="53758"/>
                    <a:pt x="582833" y="56786"/>
                    <a:pt x="579950" y="56786"/>
                  </a:cubicBezTo>
                  <a:cubicBezTo>
                    <a:pt x="578934" y="56807"/>
                    <a:pt x="577959" y="56433"/>
                    <a:pt x="577213" y="55749"/>
                  </a:cubicBezTo>
                  <a:cubicBezTo>
                    <a:pt x="576549" y="55085"/>
                    <a:pt x="576300" y="54318"/>
                    <a:pt x="577213" y="53965"/>
                  </a:cubicBezTo>
                  <a:moveTo>
                    <a:pt x="574434" y="52493"/>
                  </a:moveTo>
                  <a:cubicBezTo>
                    <a:pt x="574703" y="47474"/>
                    <a:pt x="577254" y="44197"/>
                    <a:pt x="581382" y="43803"/>
                  </a:cubicBezTo>
                  <a:cubicBezTo>
                    <a:pt x="581236" y="49485"/>
                    <a:pt x="578644" y="51642"/>
                    <a:pt x="574434" y="52493"/>
                  </a:cubicBezTo>
                  <a:moveTo>
                    <a:pt x="574848" y="105442"/>
                  </a:moveTo>
                  <a:lnTo>
                    <a:pt x="571447" y="110917"/>
                  </a:lnTo>
                  <a:lnTo>
                    <a:pt x="568046" y="105442"/>
                  </a:lnTo>
                  <a:close/>
                  <a:moveTo>
                    <a:pt x="562798" y="75556"/>
                  </a:moveTo>
                  <a:cubicBezTo>
                    <a:pt x="563110" y="84723"/>
                    <a:pt x="564167" y="93827"/>
                    <a:pt x="565930" y="102828"/>
                  </a:cubicBezTo>
                  <a:lnTo>
                    <a:pt x="562965" y="102828"/>
                  </a:lnTo>
                  <a:cubicBezTo>
                    <a:pt x="560600" y="99054"/>
                    <a:pt x="558526" y="95092"/>
                    <a:pt x="556743" y="91007"/>
                  </a:cubicBezTo>
                  <a:cubicBezTo>
                    <a:pt x="553652" y="84847"/>
                    <a:pt x="551869" y="78127"/>
                    <a:pt x="551516" y="71262"/>
                  </a:cubicBezTo>
                  <a:cubicBezTo>
                    <a:pt x="551516" y="66430"/>
                    <a:pt x="554109" y="58113"/>
                    <a:pt x="559646" y="58113"/>
                  </a:cubicBezTo>
                  <a:cubicBezTo>
                    <a:pt x="565578" y="58113"/>
                    <a:pt x="562840" y="64750"/>
                    <a:pt x="562840" y="75556"/>
                  </a:cubicBezTo>
                  <a:moveTo>
                    <a:pt x="557717" y="50004"/>
                  </a:moveTo>
                  <a:cubicBezTo>
                    <a:pt x="557676" y="48179"/>
                    <a:pt x="558298" y="46395"/>
                    <a:pt x="559439" y="44964"/>
                  </a:cubicBezTo>
                  <a:cubicBezTo>
                    <a:pt x="559335" y="49008"/>
                    <a:pt x="561845" y="52638"/>
                    <a:pt x="565661" y="53965"/>
                  </a:cubicBezTo>
                  <a:cubicBezTo>
                    <a:pt x="566511" y="54318"/>
                    <a:pt x="566262" y="55085"/>
                    <a:pt x="565661" y="55749"/>
                  </a:cubicBezTo>
                  <a:cubicBezTo>
                    <a:pt x="564914" y="56433"/>
                    <a:pt x="563939" y="56807"/>
                    <a:pt x="562923" y="56786"/>
                  </a:cubicBezTo>
                  <a:cubicBezTo>
                    <a:pt x="560040" y="56786"/>
                    <a:pt x="557738" y="53758"/>
                    <a:pt x="557738" y="50004"/>
                  </a:cubicBezTo>
                  <a:moveTo>
                    <a:pt x="561575" y="43782"/>
                  </a:moveTo>
                  <a:cubicBezTo>
                    <a:pt x="565723" y="44114"/>
                    <a:pt x="568253" y="47453"/>
                    <a:pt x="568523" y="52472"/>
                  </a:cubicBezTo>
                  <a:cubicBezTo>
                    <a:pt x="564375" y="51622"/>
                    <a:pt x="561720" y="49465"/>
                    <a:pt x="561575" y="43782"/>
                  </a:cubicBezTo>
                  <a:moveTo>
                    <a:pt x="571509" y="3588"/>
                  </a:moveTo>
                  <a:lnTo>
                    <a:pt x="636840" y="116372"/>
                  </a:lnTo>
                  <a:lnTo>
                    <a:pt x="580282" y="116372"/>
                  </a:lnTo>
                  <a:lnTo>
                    <a:pt x="580282" y="122739"/>
                  </a:lnTo>
                  <a:lnTo>
                    <a:pt x="574060" y="122739"/>
                  </a:lnTo>
                  <a:lnTo>
                    <a:pt x="574060" y="112369"/>
                  </a:lnTo>
                  <a:lnTo>
                    <a:pt x="577192" y="107288"/>
                  </a:lnTo>
                  <a:lnTo>
                    <a:pt x="580262" y="112369"/>
                  </a:lnTo>
                  <a:cubicBezTo>
                    <a:pt x="581299" y="111228"/>
                    <a:pt x="581879" y="109756"/>
                    <a:pt x="581900" y="108221"/>
                  </a:cubicBezTo>
                  <a:cubicBezTo>
                    <a:pt x="581921" y="107226"/>
                    <a:pt x="581713" y="106251"/>
                    <a:pt x="581299" y="105359"/>
                  </a:cubicBezTo>
                  <a:lnTo>
                    <a:pt x="625641" y="105359"/>
                  </a:lnTo>
                  <a:lnTo>
                    <a:pt x="587023" y="38701"/>
                  </a:lnTo>
                  <a:cubicBezTo>
                    <a:pt x="582875" y="39655"/>
                    <a:pt x="572837" y="41231"/>
                    <a:pt x="572837" y="52410"/>
                  </a:cubicBezTo>
                  <a:lnTo>
                    <a:pt x="569912" y="52410"/>
                  </a:lnTo>
                  <a:cubicBezTo>
                    <a:pt x="569912" y="41231"/>
                    <a:pt x="559791" y="39655"/>
                    <a:pt x="555726" y="38701"/>
                  </a:cubicBezTo>
                  <a:lnTo>
                    <a:pt x="555726" y="38701"/>
                  </a:lnTo>
                  <a:lnTo>
                    <a:pt x="517129" y="105359"/>
                  </a:lnTo>
                  <a:lnTo>
                    <a:pt x="561616" y="105359"/>
                  </a:lnTo>
                  <a:cubicBezTo>
                    <a:pt x="560496" y="107682"/>
                    <a:pt x="560911" y="110440"/>
                    <a:pt x="562633" y="112348"/>
                  </a:cubicBezTo>
                  <a:lnTo>
                    <a:pt x="565723" y="107267"/>
                  </a:lnTo>
                  <a:lnTo>
                    <a:pt x="568855" y="112348"/>
                  </a:lnTo>
                  <a:lnTo>
                    <a:pt x="568855" y="122718"/>
                  </a:lnTo>
                  <a:lnTo>
                    <a:pt x="562633" y="122718"/>
                  </a:lnTo>
                  <a:lnTo>
                    <a:pt x="562633" y="116434"/>
                  </a:lnTo>
                  <a:lnTo>
                    <a:pt x="506158" y="116434"/>
                  </a:lnTo>
                  <a:close/>
                  <a:moveTo>
                    <a:pt x="584575" y="34366"/>
                  </a:moveTo>
                  <a:lnTo>
                    <a:pt x="571509" y="11842"/>
                  </a:lnTo>
                  <a:lnTo>
                    <a:pt x="558443" y="34366"/>
                  </a:lnTo>
                  <a:cubicBezTo>
                    <a:pt x="566449" y="39302"/>
                    <a:pt x="576570" y="39302"/>
                    <a:pt x="584575" y="34366"/>
                  </a:cubicBezTo>
                  <a:moveTo>
                    <a:pt x="571509" y="31940"/>
                  </a:moveTo>
                  <a:cubicBezTo>
                    <a:pt x="573998" y="32002"/>
                    <a:pt x="576383" y="32956"/>
                    <a:pt x="578250" y="34615"/>
                  </a:cubicBezTo>
                  <a:cubicBezTo>
                    <a:pt x="574019" y="36834"/>
                    <a:pt x="568979" y="36834"/>
                    <a:pt x="564748" y="34615"/>
                  </a:cubicBezTo>
                  <a:cubicBezTo>
                    <a:pt x="566615" y="32956"/>
                    <a:pt x="569020" y="32002"/>
                    <a:pt x="571509" y="31940"/>
                  </a:cubicBezTo>
                  <a:moveTo>
                    <a:pt x="257362" y="88269"/>
                  </a:moveTo>
                  <a:cubicBezTo>
                    <a:pt x="257362" y="74021"/>
                    <a:pt x="249232" y="62448"/>
                    <a:pt x="238468" y="62448"/>
                  </a:cubicBezTo>
                  <a:cubicBezTo>
                    <a:pt x="227704" y="62448"/>
                    <a:pt x="219553" y="74021"/>
                    <a:pt x="219553" y="88269"/>
                  </a:cubicBezTo>
                  <a:cubicBezTo>
                    <a:pt x="219553" y="102518"/>
                    <a:pt x="227683" y="114090"/>
                    <a:pt x="238468" y="114090"/>
                  </a:cubicBezTo>
                  <a:cubicBezTo>
                    <a:pt x="249252" y="114090"/>
                    <a:pt x="257362" y="102538"/>
                    <a:pt x="257362" y="88269"/>
                  </a:cubicBezTo>
                  <a:moveTo>
                    <a:pt x="271734" y="88269"/>
                  </a:moveTo>
                  <a:cubicBezTo>
                    <a:pt x="271734" y="105442"/>
                    <a:pt x="256843" y="119379"/>
                    <a:pt x="238551" y="119379"/>
                  </a:cubicBezTo>
                  <a:cubicBezTo>
                    <a:pt x="220258" y="119379"/>
                    <a:pt x="205367" y="105442"/>
                    <a:pt x="205367" y="88269"/>
                  </a:cubicBezTo>
                  <a:cubicBezTo>
                    <a:pt x="205367" y="71097"/>
                    <a:pt x="220258" y="57159"/>
                    <a:pt x="238551" y="57159"/>
                  </a:cubicBezTo>
                  <a:cubicBezTo>
                    <a:pt x="256843" y="57159"/>
                    <a:pt x="271734" y="71076"/>
                    <a:pt x="271734" y="88269"/>
                  </a:cubicBezTo>
                  <a:moveTo>
                    <a:pt x="252944" y="47557"/>
                  </a:moveTo>
                  <a:cubicBezTo>
                    <a:pt x="252944" y="50688"/>
                    <a:pt x="250414" y="53219"/>
                    <a:pt x="247282" y="53219"/>
                  </a:cubicBezTo>
                  <a:cubicBezTo>
                    <a:pt x="244151" y="53219"/>
                    <a:pt x="241620" y="50688"/>
                    <a:pt x="241620" y="47557"/>
                  </a:cubicBezTo>
                  <a:cubicBezTo>
                    <a:pt x="241620" y="44425"/>
                    <a:pt x="244151" y="41895"/>
                    <a:pt x="247282" y="41895"/>
                  </a:cubicBezTo>
                  <a:cubicBezTo>
                    <a:pt x="250393" y="41874"/>
                    <a:pt x="252923" y="44404"/>
                    <a:pt x="252944" y="47515"/>
                  </a:cubicBezTo>
                  <a:cubicBezTo>
                    <a:pt x="252944" y="47536"/>
                    <a:pt x="252944" y="47536"/>
                    <a:pt x="252944" y="47557"/>
                  </a:cubicBezTo>
                  <a:moveTo>
                    <a:pt x="234735" y="47557"/>
                  </a:moveTo>
                  <a:cubicBezTo>
                    <a:pt x="234755" y="44425"/>
                    <a:pt x="232225" y="41853"/>
                    <a:pt x="229093" y="41833"/>
                  </a:cubicBezTo>
                  <a:cubicBezTo>
                    <a:pt x="225962" y="41812"/>
                    <a:pt x="223390" y="44342"/>
                    <a:pt x="223369" y="47474"/>
                  </a:cubicBezTo>
                  <a:cubicBezTo>
                    <a:pt x="223348" y="50605"/>
                    <a:pt x="225879" y="53177"/>
                    <a:pt x="229010" y="53198"/>
                  </a:cubicBezTo>
                  <a:cubicBezTo>
                    <a:pt x="229031" y="53198"/>
                    <a:pt x="229052" y="53198"/>
                    <a:pt x="229073" y="53198"/>
                  </a:cubicBezTo>
                  <a:cubicBezTo>
                    <a:pt x="232184" y="53198"/>
                    <a:pt x="234714" y="50668"/>
                    <a:pt x="234735" y="47557"/>
                  </a:cubicBezTo>
                  <a:moveTo>
                    <a:pt x="348223" y="112763"/>
                  </a:moveTo>
                  <a:lnTo>
                    <a:pt x="355648" y="112763"/>
                  </a:lnTo>
                  <a:cubicBezTo>
                    <a:pt x="367283" y="112763"/>
                    <a:pt x="377073" y="106292"/>
                    <a:pt x="377073" y="88269"/>
                  </a:cubicBezTo>
                  <a:cubicBezTo>
                    <a:pt x="377073" y="70246"/>
                    <a:pt x="367242" y="63775"/>
                    <a:pt x="355648" y="63775"/>
                  </a:cubicBezTo>
                  <a:lnTo>
                    <a:pt x="348223" y="63775"/>
                  </a:lnTo>
                  <a:close/>
                  <a:moveTo>
                    <a:pt x="335178" y="58839"/>
                  </a:moveTo>
                  <a:lnTo>
                    <a:pt x="359547" y="58839"/>
                  </a:lnTo>
                  <a:cubicBezTo>
                    <a:pt x="377695" y="58839"/>
                    <a:pt x="391217" y="71283"/>
                    <a:pt x="391217" y="88310"/>
                  </a:cubicBezTo>
                  <a:cubicBezTo>
                    <a:pt x="391217" y="105338"/>
                    <a:pt x="377861" y="117927"/>
                    <a:pt x="359547" y="117927"/>
                  </a:cubicBezTo>
                  <a:lnTo>
                    <a:pt x="335178" y="117927"/>
                  </a:lnTo>
                  <a:close/>
                  <a:moveTo>
                    <a:pt x="456693" y="63526"/>
                  </a:moveTo>
                  <a:cubicBezTo>
                    <a:pt x="462002" y="63526"/>
                    <a:pt x="470506" y="62199"/>
                    <a:pt x="470361" y="74373"/>
                  </a:cubicBezTo>
                  <a:cubicBezTo>
                    <a:pt x="470361" y="83292"/>
                    <a:pt x="465839" y="87626"/>
                    <a:pt x="456693" y="86817"/>
                  </a:cubicBezTo>
                  <a:close/>
                  <a:moveTo>
                    <a:pt x="443627" y="118342"/>
                  </a:moveTo>
                  <a:cubicBezTo>
                    <a:pt x="445701" y="118176"/>
                    <a:pt x="447962" y="117927"/>
                    <a:pt x="450160" y="117927"/>
                  </a:cubicBezTo>
                  <a:cubicBezTo>
                    <a:pt x="452358" y="117927"/>
                    <a:pt x="454495" y="118176"/>
                    <a:pt x="456693" y="118342"/>
                  </a:cubicBezTo>
                  <a:lnTo>
                    <a:pt x="456693" y="90488"/>
                  </a:lnTo>
                  <a:lnTo>
                    <a:pt x="457294" y="90488"/>
                  </a:lnTo>
                  <a:cubicBezTo>
                    <a:pt x="459223" y="93786"/>
                    <a:pt x="473306" y="118342"/>
                    <a:pt x="473306" y="118342"/>
                  </a:cubicBezTo>
                  <a:cubicBezTo>
                    <a:pt x="475940" y="118176"/>
                    <a:pt x="478553" y="117927"/>
                    <a:pt x="481145" y="117927"/>
                  </a:cubicBezTo>
                  <a:cubicBezTo>
                    <a:pt x="483738" y="117927"/>
                    <a:pt x="486455" y="118176"/>
                    <a:pt x="489068" y="118342"/>
                  </a:cubicBezTo>
                  <a:cubicBezTo>
                    <a:pt x="489068" y="118342"/>
                    <a:pt x="475048" y="96918"/>
                    <a:pt x="470257" y="88601"/>
                  </a:cubicBezTo>
                  <a:cubicBezTo>
                    <a:pt x="478366" y="86859"/>
                    <a:pt x="483842" y="81466"/>
                    <a:pt x="483842" y="72963"/>
                  </a:cubicBezTo>
                  <a:cubicBezTo>
                    <a:pt x="483842" y="58051"/>
                    <a:pt x="467042" y="58839"/>
                    <a:pt x="462169" y="58839"/>
                  </a:cubicBezTo>
                  <a:lnTo>
                    <a:pt x="443627" y="58839"/>
                  </a:lnTo>
                  <a:close/>
                  <a:moveTo>
                    <a:pt x="294300" y="63526"/>
                  </a:moveTo>
                  <a:cubicBezTo>
                    <a:pt x="299609" y="63526"/>
                    <a:pt x="308133" y="62199"/>
                    <a:pt x="307988" y="74373"/>
                  </a:cubicBezTo>
                  <a:cubicBezTo>
                    <a:pt x="307864" y="83292"/>
                    <a:pt x="303446" y="87626"/>
                    <a:pt x="294300" y="86817"/>
                  </a:cubicBezTo>
                  <a:close/>
                  <a:moveTo>
                    <a:pt x="281254" y="118342"/>
                  </a:moveTo>
                  <a:cubicBezTo>
                    <a:pt x="283328" y="118176"/>
                    <a:pt x="285610" y="117927"/>
                    <a:pt x="287766" y="117927"/>
                  </a:cubicBezTo>
                  <a:cubicBezTo>
                    <a:pt x="289923" y="117927"/>
                    <a:pt x="292122" y="118176"/>
                    <a:pt x="294300" y="118342"/>
                  </a:cubicBezTo>
                  <a:lnTo>
                    <a:pt x="294300" y="90488"/>
                  </a:lnTo>
                  <a:lnTo>
                    <a:pt x="294922" y="90488"/>
                  </a:lnTo>
                  <a:cubicBezTo>
                    <a:pt x="296830" y="93786"/>
                    <a:pt x="310933" y="118342"/>
                    <a:pt x="310933" y="118342"/>
                  </a:cubicBezTo>
                  <a:cubicBezTo>
                    <a:pt x="313546" y="118176"/>
                    <a:pt x="316159" y="117927"/>
                    <a:pt x="318773" y="117927"/>
                  </a:cubicBezTo>
                  <a:cubicBezTo>
                    <a:pt x="321386" y="117927"/>
                    <a:pt x="324082" y="118176"/>
                    <a:pt x="326695" y="118342"/>
                  </a:cubicBezTo>
                  <a:cubicBezTo>
                    <a:pt x="326695" y="118342"/>
                    <a:pt x="312696" y="96918"/>
                    <a:pt x="307884" y="88601"/>
                  </a:cubicBezTo>
                  <a:cubicBezTo>
                    <a:pt x="315993" y="86859"/>
                    <a:pt x="321469" y="81466"/>
                    <a:pt x="321469" y="72963"/>
                  </a:cubicBezTo>
                  <a:cubicBezTo>
                    <a:pt x="321469" y="58051"/>
                    <a:pt x="304669" y="58839"/>
                    <a:pt x="299796" y="58839"/>
                  </a:cubicBezTo>
                  <a:lnTo>
                    <a:pt x="281254" y="58839"/>
                  </a:lnTo>
                  <a:close/>
                  <a:moveTo>
                    <a:pt x="400405" y="58839"/>
                  </a:moveTo>
                  <a:lnTo>
                    <a:pt x="400405" y="117927"/>
                  </a:lnTo>
                  <a:lnTo>
                    <a:pt x="433589" y="117927"/>
                  </a:lnTo>
                  <a:cubicBezTo>
                    <a:pt x="433361" y="116683"/>
                    <a:pt x="433215" y="115438"/>
                    <a:pt x="433153" y="114173"/>
                  </a:cubicBezTo>
                  <a:cubicBezTo>
                    <a:pt x="433215" y="112929"/>
                    <a:pt x="433361" y="111684"/>
                    <a:pt x="433589" y="110461"/>
                  </a:cubicBezTo>
                  <a:cubicBezTo>
                    <a:pt x="426931" y="111270"/>
                    <a:pt x="420212" y="111684"/>
                    <a:pt x="413492" y="111664"/>
                  </a:cubicBezTo>
                  <a:lnTo>
                    <a:pt x="413492" y="89638"/>
                  </a:lnTo>
                  <a:lnTo>
                    <a:pt x="422534" y="89638"/>
                  </a:lnTo>
                  <a:cubicBezTo>
                    <a:pt x="426123" y="89659"/>
                    <a:pt x="429711" y="89908"/>
                    <a:pt x="433257" y="90405"/>
                  </a:cubicBezTo>
                  <a:cubicBezTo>
                    <a:pt x="432655" y="87958"/>
                    <a:pt x="432655" y="85407"/>
                    <a:pt x="433257" y="82960"/>
                  </a:cubicBezTo>
                  <a:cubicBezTo>
                    <a:pt x="429711" y="83437"/>
                    <a:pt x="426123" y="83706"/>
                    <a:pt x="422534" y="83727"/>
                  </a:cubicBezTo>
                  <a:lnTo>
                    <a:pt x="413492" y="83727"/>
                  </a:lnTo>
                  <a:lnTo>
                    <a:pt x="413492" y="65061"/>
                  </a:lnTo>
                  <a:cubicBezTo>
                    <a:pt x="420212" y="64916"/>
                    <a:pt x="426931" y="65310"/>
                    <a:pt x="433589" y="66264"/>
                  </a:cubicBezTo>
                  <a:cubicBezTo>
                    <a:pt x="433008" y="63817"/>
                    <a:pt x="433008" y="61266"/>
                    <a:pt x="433589" y="58818"/>
                  </a:cubicBezTo>
                  <a:close/>
                  <a:moveTo>
                    <a:pt x="177803" y="89638"/>
                  </a:moveTo>
                  <a:lnTo>
                    <a:pt x="186950" y="89638"/>
                  </a:lnTo>
                  <a:cubicBezTo>
                    <a:pt x="190434" y="89638"/>
                    <a:pt x="193918" y="90053"/>
                    <a:pt x="197569" y="90405"/>
                  </a:cubicBezTo>
                  <a:cubicBezTo>
                    <a:pt x="196988" y="87958"/>
                    <a:pt x="196988" y="85407"/>
                    <a:pt x="197569" y="82960"/>
                  </a:cubicBezTo>
                  <a:cubicBezTo>
                    <a:pt x="194064" y="83416"/>
                    <a:pt x="190558" y="83665"/>
                    <a:pt x="187033" y="83727"/>
                  </a:cubicBezTo>
                  <a:lnTo>
                    <a:pt x="177803" y="83727"/>
                  </a:lnTo>
                  <a:lnTo>
                    <a:pt x="177803" y="65061"/>
                  </a:lnTo>
                  <a:cubicBezTo>
                    <a:pt x="184523" y="65040"/>
                    <a:pt x="191243" y="65435"/>
                    <a:pt x="197921" y="66264"/>
                  </a:cubicBezTo>
                  <a:cubicBezTo>
                    <a:pt x="197340" y="63817"/>
                    <a:pt x="197340" y="61266"/>
                    <a:pt x="197921" y="58818"/>
                  </a:cubicBezTo>
                  <a:lnTo>
                    <a:pt x="164737" y="58818"/>
                  </a:lnTo>
                  <a:lnTo>
                    <a:pt x="164737" y="118321"/>
                  </a:lnTo>
                  <a:cubicBezTo>
                    <a:pt x="166811" y="118155"/>
                    <a:pt x="169093" y="117906"/>
                    <a:pt x="171270" y="117906"/>
                  </a:cubicBezTo>
                  <a:cubicBezTo>
                    <a:pt x="173448" y="117906"/>
                    <a:pt x="175626" y="118155"/>
                    <a:pt x="177803" y="118321"/>
                  </a:cubicBezTo>
                  <a:close/>
                  <a:moveTo>
                    <a:pt x="118840" y="99593"/>
                  </a:moveTo>
                  <a:cubicBezTo>
                    <a:pt x="111975" y="85988"/>
                    <a:pt x="105089" y="72445"/>
                    <a:pt x="98826" y="58839"/>
                  </a:cubicBezTo>
                  <a:cubicBezTo>
                    <a:pt x="97623" y="59067"/>
                    <a:pt x="96379" y="59192"/>
                    <a:pt x="95155" y="59254"/>
                  </a:cubicBezTo>
                  <a:cubicBezTo>
                    <a:pt x="93952" y="59192"/>
                    <a:pt x="92770" y="59067"/>
                    <a:pt x="91588" y="58839"/>
                  </a:cubicBezTo>
                  <a:cubicBezTo>
                    <a:pt x="88642" y="80782"/>
                    <a:pt x="85843" y="100900"/>
                    <a:pt x="82711" y="118342"/>
                  </a:cubicBezTo>
                  <a:cubicBezTo>
                    <a:pt x="84038" y="118114"/>
                    <a:pt x="85366" y="117989"/>
                    <a:pt x="86714" y="117927"/>
                  </a:cubicBezTo>
                  <a:cubicBezTo>
                    <a:pt x="88103" y="117989"/>
                    <a:pt x="89493" y="118114"/>
                    <a:pt x="90862" y="118342"/>
                  </a:cubicBezTo>
                  <a:cubicBezTo>
                    <a:pt x="91359" y="105152"/>
                    <a:pt x="92583" y="92002"/>
                    <a:pt x="94533" y="78936"/>
                  </a:cubicBezTo>
                  <a:cubicBezTo>
                    <a:pt x="101149" y="92562"/>
                    <a:pt x="108034" y="106002"/>
                    <a:pt x="113613" y="117989"/>
                  </a:cubicBezTo>
                  <a:cubicBezTo>
                    <a:pt x="114692" y="117761"/>
                    <a:pt x="115833" y="117761"/>
                    <a:pt x="116911" y="117989"/>
                  </a:cubicBezTo>
                  <a:cubicBezTo>
                    <a:pt x="123133" y="104529"/>
                    <a:pt x="129625" y="91256"/>
                    <a:pt x="136241" y="77982"/>
                  </a:cubicBezTo>
                  <a:cubicBezTo>
                    <a:pt x="137547" y="91339"/>
                    <a:pt x="139289" y="104612"/>
                    <a:pt x="139994" y="118404"/>
                  </a:cubicBezTo>
                  <a:cubicBezTo>
                    <a:pt x="142421" y="118238"/>
                    <a:pt x="144599" y="117989"/>
                    <a:pt x="147025" y="117989"/>
                  </a:cubicBezTo>
                  <a:cubicBezTo>
                    <a:pt x="149452" y="117989"/>
                    <a:pt x="151816" y="118238"/>
                    <a:pt x="154264" y="118404"/>
                  </a:cubicBezTo>
                  <a:cubicBezTo>
                    <a:pt x="151298" y="101149"/>
                    <a:pt x="149307" y="82234"/>
                    <a:pt x="146611" y="58901"/>
                  </a:cubicBezTo>
                  <a:cubicBezTo>
                    <a:pt x="145366" y="59130"/>
                    <a:pt x="144122" y="59254"/>
                    <a:pt x="142857" y="59316"/>
                  </a:cubicBezTo>
                  <a:cubicBezTo>
                    <a:pt x="141633" y="59254"/>
                    <a:pt x="140409" y="59130"/>
                    <a:pt x="139206" y="58901"/>
                  </a:cubicBezTo>
                  <a:cubicBezTo>
                    <a:pt x="132590" y="73731"/>
                    <a:pt x="125186" y="87357"/>
                    <a:pt x="118902" y="99655"/>
                  </a:cubicBezTo>
                  <a:moveTo>
                    <a:pt x="41189" y="58901"/>
                  </a:moveTo>
                  <a:lnTo>
                    <a:pt x="41189" y="117989"/>
                  </a:lnTo>
                  <a:lnTo>
                    <a:pt x="74373" y="117989"/>
                  </a:lnTo>
                  <a:cubicBezTo>
                    <a:pt x="74145" y="116745"/>
                    <a:pt x="74000" y="115501"/>
                    <a:pt x="73938" y="114235"/>
                  </a:cubicBezTo>
                  <a:cubicBezTo>
                    <a:pt x="74000" y="112991"/>
                    <a:pt x="74145" y="111747"/>
                    <a:pt x="74373" y="110523"/>
                  </a:cubicBezTo>
                  <a:cubicBezTo>
                    <a:pt x="67695" y="111332"/>
                    <a:pt x="60975" y="111747"/>
                    <a:pt x="54256" y="111726"/>
                  </a:cubicBezTo>
                  <a:lnTo>
                    <a:pt x="54256" y="89700"/>
                  </a:lnTo>
                  <a:lnTo>
                    <a:pt x="63319" y="89700"/>
                  </a:lnTo>
                  <a:cubicBezTo>
                    <a:pt x="66907" y="89721"/>
                    <a:pt x="70474" y="89970"/>
                    <a:pt x="74021" y="90468"/>
                  </a:cubicBezTo>
                  <a:cubicBezTo>
                    <a:pt x="73440" y="88020"/>
                    <a:pt x="73440" y="85469"/>
                    <a:pt x="74021" y="83022"/>
                  </a:cubicBezTo>
                  <a:cubicBezTo>
                    <a:pt x="70474" y="83520"/>
                    <a:pt x="66907" y="83769"/>
                    <a:pt x="63319" y="83789"/>
                  </a:cubicBezTo>
                  <a:lnTo>
                    <a:pt x="54256" y="83789"/>
                  </a:lnTo>
                  <a:lnTo>
                    <a:pt x="54256" y="65123"/>
                  </a:lnTo>
                  <a:cubicBezTo>
                    <a:pt x="60975" y="64978"/>
                    <a:pt x="67716" y="65372"/>
                    <a:pt x="74373" y="66326"/>
                  </a:cubicBezTo>
                  <a:cubicBezTo>
                    <a:pt x="73793" y="63879"/>
                    <a:pt x="73793" y="61328"/>
                    <a:pt x="74373" y="58881"/>
                  </a:cubicBezTo>
                  <a:close/>
                  <a:moveTo>
                    <a:pt x="13087" y="58901"/>
                  </a:moveTo>
                  <a:lnTo>
                    <a:pt x="13087" y="111726"/>
                  </a:lnTo>
                  <a:cubicBezTo>
                    <a:pt x="19744" y="111684"/>
                    <a:pt x="26402" y="111270"/>
                    <a:pt x="33018" y="110523"/>
                  </a:cubicBezTo>
                  <a:cubicBezTo>
                    <a:pt x="32790" y="111747"/>
                    <a:pt x="32645" y="112991"/>
                    <a:pt x="32583" y="114235"/>
                  </a:cubicBezTo>
                  <a:cubicBezTo>
                    <a:pt x="32645" y="115501"/>
                    <a:pt x="32790" y="116745"/>
                    <a:pt x="33018" y="117989"/>
                  </a:cubicBezTo>
                  <a:lnTo>
                    <a:pt x="0" y="117989"/>
                  </a:lnTo>
                  <a:lnTo>
                    <a:pt x="0" y="58777"/>
                  </a:lnTo>
                  <a:cubicBezTo>
                    <a:pt x="2199" y="58943"/>
                    <a:pt x="4356" y="59192"/>
                    <a:pt x="6554" y="59192"/>
                  </a:cubicBezTo>
                  <a:cubicBezTo>
                    <a:pt x="8752" y="59192"/>
                    <a:pt x="10888" y="58943"/>
                    <a:pt x="13087" y="58777"/>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ahoma"/>
                <a:ea typeface="Tahoma"/>
                <a:cs typeface="Tahoma"/>
                <a:sym typeface="Tahoma"/>
              </a:endParaRPr>
            </a:p>
          </p:txBody>
        </p:sp>
      </p:grpSp>
    </p:spTree>
  </p:cSld>
  <p:clrMapOvr>
    <a:masterClrMapping/>
  </p:clrMapOvr>
</p:sld>
</file>

<file path=ppt/theme/theme1.xml><?xml version="1.0" encoding="utf-8"?>
<a:theme xmlns:a="http://schemas.openxmlformats.org/drawingml/2006/main" name="ZF AG">
  <a:themeElements>
    <a:clrScheme name="© ZF Friedrichshafen AG">
      <a:dk1>
        <a:srgbClr val="000000"/>
      </a:dk1>
      <a:lt1>
        <a:srgbClr val="FFFFFF"/>
      </a:lt1>
      <a:dk2>
        <a:srgbClr val="00ABE7"/>
      </a:dk2>
      <a:lt2>
        <a:srgbClr val="BFBFBF"/>
      </a:lt2>
      <a:accent1>
        <a:srgbClr val="7FA5BC"/>
      </a:accent1>
      <a:accent2>
        <a:srgbClr val="7FD5F3"/>
      </a:accent2>
      <a:accent3>
        <a:srgbClr val="BFEAF9"/>
      </a:accent3>
      <a:accent4>
        <a:srgbClr val="004D7A"/>
      </a:accent4>
      <a:accent5>
        <a:srgbClr val="1179BF"/>
      </a:accent5>
      <a:accent6>
        <a:srgbClr val="81BCDF"/>
      </a:accent6>
      <a:hlink>
        <a:srgbClr val="00ABE7"/>
      </a:hlink>
      <a:folHlink>
        <a:srgbClr val="7FD5F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 ZF Friedrichshafen AG">
      <a:dk1>
        <a:srgbClr val="000000"/>
      </a:dk1>
      <a:lt1>
        <a:srgbClr val="FFFFFF"/>
      </a:lt1>
      <a:dk2>
        <a:srgbClr val="00ABE7"/>
      </a:dk2>
      <a:lt2>
        <a:srgbClr val="BFBFBF"/>
      </a:lt2>
      <a:accent1>
        <a:srgbClr val="7FA5BC"/>
      </a:accent1>
      <a:accent2>
        <a:srgbClr val="7FD5F3"/>
      </a:accent2>
      <a:accent3>
        <a:srgbClr val="BFEAF9"/>
      </a:accent3>
      <a:accent4>
        <a:srgbClr val="004D7A"/>
      </a:accent4>
      <a:accent5>
        <a:srgbClr val="1179BF"/>
      </a:accent5>
      <a:accent6>
        <a:srgbClr val="81BCDF"/>
      </a:accent6>
      <a:hlink>
        <a:srgbClr val="00ABE7"/>
      </a:hlink>
      <a:folHlink>
        <a:srgbClr val="7FD5F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E925B3747C5694CA3778A2D8FF55A44" ma:contentTypeVersion="16" ma:contentTypeDescription="Crie um novo documento." ma:contentTypeScope="" ma:versionID="6d0ff5013c1a11d68b7a0cf1915a1e1e">
  <xsd:schema xmlns:xsd="http://www.w3.org/2001/XMLSchema" xmlns:xs="http://www.w3.org/2001/XMLSchema" xmlns:p="http://schemas.microsoft.com/office/2006/metadata/properties" xmlns:ns2="7680cd4f-7d16-4261-9c42-e9c4e70e3298" xmlns:ns3="7bdb3952-e52b-44a1-bed2-a7e1baf16a47" targetNamespace="http://schemas.microsoft.com/office/2006/metadata/properties" ma:root="true" ma:fieldsID="1dade993d8ac772f49243ff8f073dc55" ns2:_="" ns3:_="">
    <xsd:import namespace="7680cd4f-7d16-4261-9c42-e9c4e70e3298"/>
    <xsd:import namespace="7bdb3952-e52b-44a1-bed2-a7e1baf16a4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lcf76f155ced4ddcb4097134ff3c332f" minOccurs="0"/>
                <xsd:element ref="ns2:MediaServiceObjectDetectorVersions" minOccurs="0"/>
                <xsd:element ref="ns2:MediaLengthInSeconds" minOccurs="0"/>
                <xsd:element ref="ns2:MediaServiceSearchProperties" minOccurs="0"/>
                <xsd:element ref="ns2:OB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80cd4f-7d16-4261-9c42-e9c4e70e32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lcf76f155ced4ddcb4097134ff3c332f" ma:index="18" nillable="true" ma:taxonomy="true" ma:internalName="lcf76f155ced4ddcb4097134ff3c332f" ma:taxonomyFieldName="MediaServiceImageTags" ma:displayName="Marcações de imagem" ma:readOnly="false" ma:fieldId="{5cf76f15-5ced-4ddc-b409-7134ff3c332f}" ma:taxonomyMulti="true" ma:sspId="61535f45-074a-4eaf-b5ce-0ad645dc027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OBS" ma:index="22" nillable="true" ma:displayName="OBS" ma:default="Em Confecção" ma:description="Apresentação em confecção" ma:format="Dropdown" ma:internalName="OBS">
      <xsd:simpleType>
        <xsd:restriction base="dms:Text">
          <xsd:maxLength value="255"/>
        </xsd:restriction>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db3952-e52b-44a1-bed2-a7e1baf16a47" elementFormDefault="qualified">
    <xsd:import namespace="http://schemas.microsoft.com/office/2006/documentManagement/types"/>
    <xsd:import namespace="http://schemas.microsoft.com/office/infopath/2007/PartnerControls"/>
    <xsd:element name="SharedWithUsers" ma:index="15"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Detalhes de Com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680cd4f-7d16-4261-9c42-e9c4e70e3298">
      <Terms xmlns="http://schemas.microsoft.com/office/infopath/2007/PartnerControls"/>
    </lcf76f155ced4ddcb4097134ff3c332f>
    <OBS xmlns="7680cd4f-7d16-4261-9c42-e9c4e70e3298">Em Confecção</OBS>
  </documentManagement>
</p:properties>
</file>

<file path=customXml/itemProps1.xml><?xml version="1.0" encoding="utf-8"?>
<ds:datastoreItem xmlns:ds="http://schemas.openxmlformats.org/officeDocument/2006/customXml" ds:itemID="{CAAA4F03-9C9C-485A-8E11-B7784419BDDC}">
  <ds:schemaRefs>
    <ds:schemaRef ds:uri="7680cd4f-7d16-4261-9c42-e9c4e70e3298"/>
    <ds:schemaRef ds:uri="7bdb3952-e52b-44a1-bed2-a7e1baf16a4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D7F4D13-5AF7-413F-AB3D-9B0B1BCD146A}">
  <ds:schemaRefs>
    <ds:schemaRef ds:uri="http://schemas.microsoft.com/sharepoint/v3/contenttype/forms"/>
  </ds:schemaRefs>
</ds:datastoreItem>
</file>

<file path=customXml/itemProps3.xml><?xml version="1.0" encoding="utf-8"?>
<ds:datastoreItem xmlns:ds="http://schemas.openxmlformats.org/officeDocument/2006/customXml" ds:itemID="{4390206C-6C97-4C30-824A-C27EB5936243}">
  <ds:schemaRefs>
    <ds:schemaRef ds:uri="http://schemas.openxmlformats.org/package/2006/metadata/core-properties"/>
    <ds:schemaRef ds:uri="http://schemas.microsoft.com/office/infopath/2007/PartnerControls"/>
    <ds:schemaRef ds:uri="http://purl.org/dc/elements/1.1/"/>
    <ds:schemaRef ds:uri="http://www.w3.org/XML/1998/namespace"/>
    <ds:schemaRef ds:uri="http://purl.org/dc/dcmitype/"/>
    <ds:schemaRef ds:uri="http://purl.org/dc/terms/"/>
    <ds:schemaRef ds:uri="http://schemas.microsoft.com/office/2006/documentManagement/types"/>
    <ds:schemaRef ds:uri="7bdb3952-e52b-44a1-bed2-a7e1baf16a47"/>
    <ds:schemaRef ds:uri="7680cd4f-7d16-4261-9c42-e9c4e70e3298"/>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1635</Words>
  <Application>Microsoft Office PowerPoint</Application>
  <PresentationFormat>Apresentação na tela (16:9)</PresentationFormat>
  <Paragraphs>421</Paragraphs>
  <Slides>8</Slides>
  <Notes>8</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8</vt:i4>
      </vt:variant>
    </vt:vector>
  </HeadingPairs>
  <TitlesOfParts>
    <vt:vector size="13" baseType="lpstr">
      <vt:lpstr>ZF Prometo Medium</vt:lpstr>
      <vt:lpstr>Arial</vt:lpstr>
      <vt:lpstr>ZF Prometo Light</vt:lpstr>
      <vt:lpstr>Tahoma</vt:lpstr>
      <vt:lpstr>ZF AG</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Sousa Joao Paulo Bento de ITU ZSMK</dc:creator>
  <cp:lastModifiedBy>Santos Luana Nogueira dos ITU BSM</cp:lastModifiedBy>
  <cp:revision>2</cp:revision>
  <dcterms:created xsi:type="dcterms:W3CDTF">2023-10-17T15:02:24Z</dcterms:created>
  <dcterms:modified xsi:type="dcterms:W3CDTF">2025-08-26T11:29:37Z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0x010100CE925B3747C5694CA3778A2D8FF55A44</vt:lpwstr>
  </property>
  <property fmtid="{D5CDD505-2E9C-101B-9397-08002B2CF9AE}" pid="3" name="MSIP_Label_7294a1c8-9899-41e7-8f6e-8b1b3c79592a_Enabled">
    <vt:lpwstr>true</vt:lpwstr>
  </property>
  <property fmtid="{D5CDD505-2E9C-101B-9397-08002B2CF9AE}" pid="4" name="MSIP_Label_7294a1c8-9899-41e7-8f6e-8b1b3c79592a_SetDate">
    <vt:lpwstr>2023-10-17T15:08:39Z</vt:lpwstr>
  </property>
  <property fmtid="{D5CDD505-2E9C-101B-9397-08002B2CF9AE}" pid="5" name="MSIP_Label_7294a1c8-9899-41e7-8f6e-8b1b3c79592a_Method">
    <vt:lpwstr>Privileged</vt:lpwstr>
  </property>
  <property fmtid="{D5CDD505-2E9C-101B-9397-08002B2CF9AE}" pid="6" name="MSIP_Label_7294a1c8-9899-41e7-8f6e-8b1b3c79592a_Name">
    <vt:lpwstr>Internal sub2 (no marking)</vt:lpwstr>
  </property>
  <property fmtid="{D5CDD505-2E9C-101B-9397-08002B2CF9AE}" pid="7" name="MSIP_Label_7294a1c8-9899-41e7-8f6e-8b1b3c79592a_SiteId">
    <vt:lpwstr>eb70b763-b6d7-4486-8555-8831709a784e</vt:lpwstr>
  </property>
  <property fmtid="{D5CDD505-2E9C-101B-9397-08002B2CF9AE}" pid="8" name="MSIP_Label_7294a1c8-9899-41e7-8f6e-8b1b3c79592a_ActionId">
    <vt:lpwstr>31be3e2c-3250-4a5e-b455-e390abdd5035</vt:lpwstr>
  </property>
  <property fmtid="{D5CDD505-2E9C-101B-9397-08002B2CF9AE}" pid="9" name="MSIP_Label_7294a1c8-9899-41e7-8f6e-8b1b3c79592a_ContentBits">
    <vt:lpwstr>0</vt:lpwstr>
  </property>
</Properties>
</file>